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2"/>
  </p:handoutMasterIdLst>
  <p:sldIdLst>
    <p:sldId id="256" r:id="rId2"/>
    <p:sldId id="265" r:id="rId3"/>
    <p:sldId id="259" r:id="rId4"/>
    <p:sldId id="260" r:id="rId5"/>
    <p:sldId id="268" r:id="rId6"/>
    <p:sldId id="262" r:id="rId7"/>
    <p:sldId id="269" r:id="rId8"/>
    <p:sldId id="263" r:id="rId9"/>
    <p:sldId id="267" r:id="rId10"/>
    <p:sldId id="266" r:id="rId11"/>
  </p:sldIdLst>
  <p:sldSz cx="9144000" cy="6858000" type="screen4x3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0" d="100"/>
          <a:sy n="70" d="100"/>
        </p:scale>
        <p:origin x="1180" y="-1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95BB0DB4-5DCF-4C12-827B-4EAABF61B86B}" type="datetimeFigureOut">
              <a:rPr lang="en-GB" smtClean="0"/>
              <a:t>31/10/2020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15DEAE19-528E-490D-A6F0-DCE30E51CE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97064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8F923-E77B-4BEC-82B8-9013CC32D4ED}" type="datetimeFigureOut">
              <a:rPr lang="en-GB" smtClean="0"/>
              <a:t>31/10/2020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5A0D8-08AD-452C-BA6B-8624ADA6F1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3418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8F923-E77B-4BEC-82B8-9013CC32D4ED}" type="datetimeFigureOut">
              <a:rPr lang="en-GB" smtClean="0"/>
              <a:t>31/10/2020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5A0D8-08AD-452C-BA6B-8624ADA6F1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400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8F923-E77B-4BEC-82B8-9013CC32D4ED}" type="datetimeFigureOut">
              <a:rPr lang="en-GB" smtClean="0"/>
              <a:t>31/10/2020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5A0D8-08AD-452C-BA6B-8624ADA6F1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59448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8F923-E77B-4BEC-82B8-9013CC32D4ED}" type="datetimeFigureOut">
              <a:rPr lang="en-GB" smtClean="0"/>
              <a:t>31/10/2020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5A0D8-08AD-452C-BA6B-8624ADA6F1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88294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8F923-E77B-4BEC-82B8-9013CC32D4ED}" type="datetimeFigureOut">
              <a:rPr lang="en-GB" smtClean="0"/>
              <a:t>31/10/2020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5A0D8-08AD-452C-BA6B-8624ADA6F1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3280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8F923-E77B-4BEC-82B8-9013CC32D4ED}" type="datetimeFigureOut">
              <a:rPr lang="en-GB" smtClean="0"/>
              <a:t>31/10/2020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5A0D8-08AD-452C-BA6B-8624ADA6F1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7561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8F923-E77B-4BEC-82B8-9013CC32D4ED}" type="datetimeFigureOut">
              <a:rPr lang="en-GB" smtClean="0"/>
              <a:t>31/10/2020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5A0D8-08AD-452C-BA6B-8624ADA6F1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5911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8F923-E77B-4BEC-82B8-9013CC32D4ED}" type="datetimeFigureOut">
              <a:rPr lang="en-GB" smtClean="0"/>
              <a:t>31/10/2020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5A0D8-08AD-452C-BA6B-8624ADA6F1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5361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8F923-E77B-4BEC-82B8-9013CC32D4ED}" type="datetimeFigureOut">
              <a:rPr lang="en-GB" smtClean="0"/>
              <a:t>31/10/2020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5A0D8-08AD-452C-BA6B-8624ADA6F1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01160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8F923-E77B-4BEC-82B8-9013CC32D4ED}" type="datetimeFigureOut">
              <a:rPr lang="en-GB" smtClean="0"/>
              <a:t>31/10/2020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5A0D8-08AD-452C-BA6B-8624ADA6F1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5885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8F923-E77B-4BEC-82B8-9013CC32D4ED}" type="datetimeFigureOut">
              <a:rPr lang="en-GB" smtClean="0"/>
              <a:t>31/10/2020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5A0D8-08AD-452C-BA6B-8624ADA6F1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98237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68F923-E77B-4BEC-82B8-9013CC32D4ED}" type="datetimeFigureOut">
              <a:rPr lang="en-GB" smtClean="0"/>
              <a:t>31/10/2020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55A0D8-08AD-452C-BA6B-8624ADA6F1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8467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image" Target="../media/image2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Brackets out, brackets in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err="1"/>
              <a:t>Risp</a:t>
            </a:r>
            <a:r>
              <a:rPr lang="en-GB" dirty="0"/>
              <a:t> 3</a:t>
            </a:r>
          </a:p>
        </p:txBody>
      </p:sp>
    </p:spTree>
    <p:extLst>
      <p:ext uri="{BB962C8B-B14F-4D97-AF65-F5344CB8AC3E}">
        <p14:creationId xmlns:p14="http://schemas.microsoft.com/office/powerpoint/2010/main" val="15392758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868958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BRACKETS OUT, BRACKETS IN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8260" y="908720"/>
            <a:ext cx="868221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Pick three different, non-zero integers between -5 and 5 that don’t sum to zero.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Place all of the permutations of these numbers in the boxes below.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348880"/>
            <a:ext cx="4123531" cy="40155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7" name="Straight Connector 6"/>
          <p:cNvCxnSpPr/>
          <p:nvPr/>
        </p:nvCxnSpPr>
        <p:spPr>
          <a:xfrm>
            <a:off x="4591075" y="6364465"/>
            <a:ext cx="4157389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0" y="6488668"/>
            <a:ext cx="7681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SIC_9</a:t>
            </a:r>
          </a:p>
        </p:txBody>
      </p:sp>
    </p:spTree>
    <p:extLst>
      <p:ext uri="{BB962C8B-B14F-4D97-AF65-F5344CB8AC3E}">
        <p14:creationId xmlns:p14="http://schemas.microsoft.com/office/powerpoint/2010/main" val="19339303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868958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BRACKETS OUT, BRACKETS IN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8260" y="908720"/>
            <a:ext cx="868221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Pick three different, non-zero integers between -5 and 5 that don’t sum to zero.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Place all of the permutations of these numbers in the boxes below.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348880"/>
            <a:ext cx="4123531" cy="40155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7" name="Straight Connector 6"/>
          <p:cNvCxnSpPr/>
          <p:nvPr/>
        </p:nvCxnSpPr>
        <p:spPr>
          <a:xfrm>
            <a:off x="4591075" y="6364465"/>
            <a:ext cx="4157389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58315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525963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Multiply them all out.</a:t>
            </a:r>
          </a:p>
          <a:p>
            <a:r>
              <a:rPr lang="en-GB" dirty="0">
                <a:solidFill>
                  <a:srgbClr val="FF0000"/>
                </a:solidFill>
              </a:rPr>
              <a:t>Then add all the results together. </a:t>
            </a:r>
          </a:p>
          <a:p>
            <a:r>
              <a:rPr lang="en-GB" dirty="0">
                <a:solidFill>
                  <a:srgbClr val="00B050"/>
                </a:solidFill>
              </a:rPr>
              <a:t>Now take this sum: can you factorise it? </a:t>
            </a:r>
          </a:p>
          <a:p>
            <a:r>
              <a:rPr lang="en-GB" dirty="0">
                <a:solidFill>
                  <a:srgbClr val="7030A0"/>
                </a:solidFill>
              </a:rPr>
              <a:t>Compare notes with your colleagues once you have tried to do this. Do you notice anything? </a:t>
            </a:r>
          </a:p>
          <a:p>
            <a:r>
              <a:rPr lang="en-GB" dirty="0">
                <a:solidFill>
                  <a:schemeClr val="accent6">
                    <a:lumMod val="75000"/>
                  </a:schemeClr>
                </a:solidFill>
              </a:rPr>
              <a:t>Does it matter what the starting list of numbers is? Can you make any conjectures? Can you prove these? </a:t>
            </a:r>
          </a:p>
          <a:p>
            <a:endParaRPr lang="en-GB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868958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BRACKETS OUT, BRACKETS IN</a:t>
            </a:r>
          </a:p>
        </p:txBody>
      </p:sp>
    </p:spTree>
    <p:extLst>
      <p:ext uri="{BB962C8B-B14F-4D97-AF65-F5344CB8AC3E}">
        <p14:creationId xmlns:p14="http://schemas.microsoft.com/office/powerpoint/2010/main" val="624839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6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6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6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6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6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285623"/>
            <a:ext cx="4123531" cy="40155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868958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BRACKETS OUT, BRACKETS IN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1259632" y="1268760"/>
            <a:ext cx="2483218" cy="598423"/>
            <a:chOff x="1259632" y="1268760"/>
            <a:chExt cx="2483218" cy="59842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" name="TextBox 1"/>
                <p:cNvSpPr txBox="1"/>
                <p:nvPr/>
              </p:nvSpPr>
              <p:spPr>
                <a:xfrm>
                  <a:off x="1259632" y="1268760"/>
                  <a:ext cx="516873" cy="5847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3200" b="0" i="1" smtClean="0">
                            <a:latin typeface="Cambria Math"/>
                          </a:rPr>
                          <m:t>𝑎</m:t>
                        </m:r>
                      </m:oMath>
                    </m:oMathPara>
                  </a14:m>
                  <a:endParaRPr lang="en-GB" sz="3200" dirty="0"/>
                </a:p>
              </p:txBody>
            </p:sp>
          </mc:Choice>
          <mc:Fallback xmlns="">
            <p:sp>
              <p:nvSpPr>
                <p:cNvPr id="2" name="TextBox 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259632" y="1268760"/>
                  <a:ext cx="516873" cy="584775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TextBox 4"/>
                <p:cNvSpPr txBox="1"/>
                <p:nvPr/>
              </p:nvSpPr>
              <p:spPr>
                <a:xfrm>
                  <a:off x="2110911" y="1282408"/>
                  <a:ext cx="507895" cy="5847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3200" b="0" i="1" smtClean="0">
                            <a:latin typeface="Cambria Math"/>
                          </a:rPr>
                          <m:t>𝑏</m:t>
                        </m:r>
                      </m:oMath>
                    </m:oMathPara>
                  </a14:m>
                  <a:endParaRPr lang="en-GB" sz="3200" dirty="0"/>
                </a:p>
              </p:txBody>
            </p:sp>
          </mc:Choice>
          <mc:Fallback xmlns="">
            <p:sp>
              <p:nvSpPr>
                <p:cNvPr id="5" name="TextBox 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110911" y="1282408"/>
                  <a:ext cx="507895" cy="584775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TextBox 5"/>
                <p:cNvSpPr txBox="1"/>
                <p:nvPr/>
              </p:nvSpPr>
              <p:spPr>
                <a:xfrm>
                  <a:off x="3263039" y="1268760"/>
                  <a:ext cx="479811" cy="5847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3200" b="0" i="1" smtClean="0">
                            <a:latin typeface="Cambria Math"/>
                          </a:rPr>
                          <m:t>𝑐</m:t>
                        </m:r>
                      </m:oMath>
                    </m:oMathPara>
                  </a14:m>
                  <a:endParaRPr lang="en-GB" sz="3200" dirty="0"/>
                </a:p>
              </p:txBody>
            </p:sp>
          </mc:Choice>
          <mc:Fallback xmlns="">
            <p:sp>
              <p:nvSpPr>
                <p:cNvPr id="6" name="TextBox 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263039" y="1268760"/>
                  <a:ext cx="479811" cy="584775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8" name="Group 7"/>
          <p:cNvGrpSpPr/>
          <p:nvPr/>
        </p:nvGrpSpPr>
        <p:grpSpPr>
          <a:xfrm>
            <a:off x="1259632" y="1966481"/>
            <a:ext cx="2511302" cy="598423"/>
            <a:chOff x="1259632" y="1268760"/>
            <a:chExt cx="2511302" cy="59842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TextBox 8"/>
                <p:cNvSpPr txBox="1"/>
                <p:nvPr/>
              </p:nvSpPr>
              <p:spPr>
                <a:xfrm>
                  <a:off x="1259632" y="1268760"/>
                  <a:ext cx="516873" cy="5847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3200" b="0" i="1" smtClean="0">
                            <a:latin typeface="Cambria Math"/>
                          </a:rPr>
                          <m:t>𝑎</m:t>
                        </m:r>
                      </m:oMath>
                    </m:oMathPara>
                  </a14:m>
                  <a:endParaRPr lang="en-GB" sz="3200" dirty="0"/>
                </a:p>
              </p:txBody>
            </p:sp>
          </mc:Choice>
          <mc:Fallback xmlns="">
            <p:sp>
              <p:nvSpPr>
                <p:cNvPr id="9" name="TextBox 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259632" y="1268760"/>
                  <a:ext cx="516873" cy="584775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TextBox 9"/>
                <p:cNvSpPr txBox="1"/>
                <p:nvPr/>
              </p:nvSpPr>
              <p:spPr>
                <a:xfrm>
                  <a:off x="2110911" y="1282408"/>
                  <a:ext cx="479810" cy="5847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3200" b="0" i="1" smtClean="0">
                            <a:latin typeface="Cambria Math"/>
                          </a:rPr>
                          <m:t>𝑐</m:t>
                        </m:r>
                      </m:oMath>
                    </m:oMathPara>
                  </a14:m>
                  <a:endParaRPr lang="en-GB" sz="3200" dirty="0"/>
                </a:p>
              </p:txBody>
            </p:sp>
          </mc:Choice>
          <mc:Fallback xmlns="">
            <p:sp>
              <p:nvSpPr>
                <p:cNvPr id="10" name="TextBox 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110911" y="1282408"/>
                  <a:ext cx="479810" cy="584775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/>
                <p:cNvSpPr txBox="1"/>
                <p:nvPr/>
              </p:nvSpPr>
              <p:spPr>
                <a:xfrm>
                  <a:off x="3263039" y="1268760"/>
                  <a:ext cx="507895" cy="5847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3200" b="0" i="1" smtClean="0">
                            <a:latin typeface="Cambria Math"/>
                          </a:rPr>
                          <m:t>𝑏</m:t>
                        </m:r>
                      </m:oMath>
                    </m:oMathPara>
                  </a14:m>
                  <a:endParaRPr lang="en-GB" sz="3200" dirty="0"/>
                </a:p>
              </p:txBody>
            </p:sp>
          </mc:Choice>
          <mc:Fallback xmlns="">
            <p:sp>
              <p:nvSpPr>
                <p:cNvPr id="11" name="TextBox 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263039" y="1268760"/>
                  <a:ext cx="507895" cy="584775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2" name="Group 11"/>
          <p:cNvGrpSpPr/>
          <p:nvPr/>
        </p:nvGrpSpPr>
        <p:grpSpPr>
          <a:xfrm>
            <a:off x="1259632" y="2623264"/>
            <a:ext cx="2483218" cy="598423"/>
            <a:chOff x="1259632" y="1268760"/>
            <a:chExt cx="2483218" cy="59842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TextBox 12"/>
                <p:cNvSpPr txBox="1"/>
                <p:nvPr/>
              </p:nvSpPr>
              <p:spPr>
                <a:xfrm>
                  <a:off x="1259632" y="1268760"/>
                  <a:ext cx="507895" cy="5847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3200" b="0" i="1" smtClean="0">
                            <a:latin typeface="Cambria Math"/>
                          </a:rPr>
                          <m:t>𝑏</m:t>
                        </m:r>
                      </m:oMath>
                    </m:oMathPara>
                  </a14:m>
                  <a:endParaRPr lang="en-GB" sz="3200" dirty="0"/>
                </a:p>
              </p:txBody>
            </p:sp>
          </mc:Choice>
          <mc:Fallback xmlns="">
            <p:sp>
              <p:nvSpPr>
                <p:cNvPr id="13" name="TextBox 1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259632" y="1268760"/>
                  <a:ext cx="507895" cy="584775"/>
                </a:xfrm>
                <a:prstGeom prst="rect">
                  <a:avLst/>
                </a:prstGeom>
                <a:blipFill rotWithShape="1"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TextBox 13"/>
                <p:cNvSpPr txBox="1"/>
                <p:nvPr/>
              </p:nvSpPr>
              <p:spPr>
                <a:xfrm>
                  <a:off x="2110911" y="1282408"/>
                  <a:ext cx="516872" cy="5847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3200" b="0" i="1" smtClean="0">
                            <a:latin typeface="Cambria Math"/>
                          </a:rPr>
                          <m:t>𝑎</m:t>
                        </m:r>
                      </m:oMath>
                    </m:oMathPara>
                  </a14:m>
                  <a:endParaRPr lang="en-GB" sz="3200" dirty="0"/>
                </a:p>
              </p:txBody>
            </p:sp>
          </mc:Choice>
          <mc:Fallback xmlns="">
            <p:sp>
              <p:nvSpPr>
                <p:cNvPr id="14" name="TextBox 1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110911" y="1282408"/>
                  <a:ext cx="516872" cy="584775"/>
                </a:xfrm>
                <a:prstGeom prst="rect">
                  <a:avLst/>
                </a:prstGeom>
                <a:blipFill rotWithShape="1"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TextBox 14"/>
                <p:cNvSpPr txBox="1"/>
                <p:nvPr/>
              </p:nvSpPr>
              <p:spPr>
                <a:xfrm>
                  <a:off x="3263039" y="1268760"/>
                  <a:ext cx="479811" cy="5847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3200" b="0" i="1" smtClean="0">
                            <a:latin typeface="Cambria Math"/>
                          </a:rPr>
                          <m:t>𝑐</m:t>
                        </m:r>
                      </m:oMath>
                    </m:oMathPara>
                  </a14:m>
                  <a:endParaRPr lang="en-GB" sz="3200" dirty="0"/>
                </a:p>
              </p:txBody>
            </p:sp>
          </mc:Choice>
          <mc:Fallback xmlns="">
            <p:sp>
              <p:nvSpPr>
                <p:cNvPr id="15" name="TextBox 1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263039" y="1268760"/>
                  <a:ext cx="479811" cy="584775"/>
                </a:xfrm>
                <a:prstGeom prst="rect">
                  <a:avLst/>
                </a:prstGeom>
                <a:blipFill rotWithShape="1"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6" name="Group 15"/>
          <p:cNvGrpSpPr/>
          <p:nvPr/>
        </p:nvGrpSpPr>
        <p:grpSpPr>
          <a:xfrm>
            <a:off x="1259632" y="3293689"/>
            <a:ext cx="2520280" cy="598423"/>
            <a:chOff x="1259632" y="1268760"/>
            <a:chExt cx="2520280" cy="59842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TextBox 16"/>
                <p:cNvSpPr txBox="1"/>
                <p:nvPr/>
              </p:nvSpPr>
              <p:spPr>
                <a:xfrm>
                  <a:off x="1259632" y="1268760"/>
                  <a:ext cx="507895" cy="5847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3200" b="0" i="1" smtClean="0">
                            <a:latin typeface="Cambria Math"/>
                          </a:rPr>
                          <m:t>𝑏</m:t>
                        </m:r>
                      </m:oMath>
                    </m:oMathPara>
                  </a14:m>
                  <a:endParaRPr lang="en-GB" sz="3200" dirty="0"/>
                </a:p>
              </p:txBody>
            </p:sp>
          </mc:Choice>
          <mc:Fallback xmlns="">
            <p:sp>
              <p:nvSpPr>
                <p:cNvPr id="17" name="TextBox 1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259632" y="1268760"/>
                  <a:ext cx="507895" cy="584775"/>
                </a:xfrm>
                <a:prstGeom prst="rect">
                  <a:avLst/>
                </a:prstGeom>
                <a:blipFill rotWithShape="1"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/>
                <p:cNvSpPr txBox="1"/>
                <p:nvPr/>
              </p:nvSpPr>
              <p:spPr>
                <a:xfrm>
                  <a:off x="2110911" y="1282408"/>
                  <a:ext cx="479810" cy="5847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3200" b="0" i="1" smtClean="0">
                            <a:latin typeface="Cambria Math"/>
                          </a:rPr>
                          <m:t>𝑐</m:t>
                        </m:r>
                      </m:oMath>
                    </m:oMathPara>
                  </a14:m>
                  <a:endParaRPr lang="en-GB" sz="3200" dirty="0"/>
                </a:p>
              </p:txBody>
            </p:sp>
          </mc:Choice>
          <mc:Fallback xmlns="">
            <p:sp>
              <p:nvSpPr>
                <p:cNvPr id="18" name="TextBox 1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110911" y="1282408"/>
                  <a:ext cx="479810" cy="584775"/>
                </a:xfrm>
                <a:prstGeom prst="rect">
                  <a:avLst/>
                </a:prstGeom>
                <a:blipFill rotWithShape="1"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TextBox 18"/>
                <p:cNvSpPr txBox="1"/>
                <p:nvPr/>
              </p:nvSpPr>
              <p:spPr>
                <a:xfrm>
                  <a:off x="3263039" y="1268760"/>
                  <a:ext cx="516873" cy="5847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3200" b="0" i="1" smtClean="0">
                            <a:latin typeface="Cambria Math"/>
                          </a:rPr>
                          <m:t>𝑎</m:t>
                        </m:r>
                      </m:oMath>
                    </m:oMathPara>
                  </a14:m>
                  <a:endParaRPr lang="en-GB" sz="3200" dirty="0"/>
                </a:p>
              </p:txBody>
            </p:sp>
          </mc:Choice>
          <mc:Fallback xmlns="">
            <p:sp>
              <p:nvSpPr>
                <p:cNvPr id="19" name="TextBox 1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263039" y="1268760"/>
                  <a:ext cx="516873" cy="584775"/>
                </a:xfrm>
                <a:prstGeom prst="rect">
                  <a:avLst/>
                </a:prstGeom>
                <a:blipFill rotWithShape="1">
                  <a:blip r:embed="rId1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0" name="Group 19"/>
          <p:cNvGrpSpPr/>
          <p:nvPr/>
        </p:nvGrpSpPr>
        <p:grpSpPr>
          <a:xfrm>
            <a:off x="1259632" y="3977768"/>
            <a:ext cx="2511303" cy="598423"/>
            <a:chOff x="1259632" y="1268760"/>
            <a:chExt cx="2511303" cy="59842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TextBox 20"/>
                <p:cNvSpPr txBox="1"/>
                <p:nvPr/>
              </p:nvSpPr>
              <p:spPr>
                <a:xfrm>
                  <a:off x="1259632" y="1268760"/>
                  <a:ext cx="479810" cy="5847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3200" b="0" i="1" smtClean="0">
                            <a:latin typeface="Cambria Math"/>
                          </a:rPr>
                          <m:t>𝑐</m:t>
                        </m:r>
                      </m:oMath>
                    </m:oMathPara>
                  </a14:m>
                  <a:endParaRPr lang="en-GB" sz="3200" dirty="0"/>
                </a:p>
              </p:txBody>
            </p:sp>
          </mc:Choice>
          <mc:Fallback xmlns="">
            <p:sp>
              <p:nvSpPr>
                <p:cNvPr id="21" name="TextBox 2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259632" y="1268760"/>
                  <a:ext cx="479810" cy="584775"/>
                </a:xfrm>
                <a:prstGeom prst="rect">
                  <a:avLst/>
                </a:prstGeom>
                <a:blipFill rotWithShape="1">
                  <a:blip r:embed="rId1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/>
                <p:cNvSpPr txBox="1"/>
                <p:nvPr/>
              </p:nvSpPr>
              <p:spPr>
                <a:xfrm>
                  <a:off x="2110911" y="1282408"/>
                  <a:ext cx="516872" cy="5847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3200" b="0" i="1" smtClean="0">
                            <a:latin typeface="Cambria Math"/>
                          </a:rPr>
                          <m:t>𝑎</m:t>
                        </m:r>
                      </m:oMath>
                    </m:oMathPara>
                  </a14:m>
                  <a:endParaRPr lang="en-GB" sz="3200" dirty="0"/>
                </a:p>
              </p:txBody>
            </p:sp>
          </mc:Choice>
          <mc:Fallback xmlns="">
            <p:sp>
              <p:nvSpPr>
                <p:cNvPr id="22" name="TextBox 2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110911" y="1282408"/>
                  <a:ext cx="516872" cy="584775"/>
                </a:xfrm>
                <a:prstGeom prst="rect">
                  <a:avLst/>
                </a:prstGeom>
                <a:blipFill rotWithShape="1">
                  <a:blip r:embed="rId1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/>
                <p:cNvSpPr txBox="1"/>
                <p:nvPr/>
              </p:nvSpPr>
              <p:spPr>
                <a:xfrm>
                  <a:off x="3263039" y="1268760"/>
                  <a:ext cx="507896" cy="5847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3200" b="0" i="1" smtClean="0">
                            <a:latin typeface="Cambria Math"/>
                          </a:rPr>
                          <m:t>𝑏</m:t>
                        </m:r>
                      </m:oMath>
                    </m:oMathPara>
                  </a14:m>
                  <a:endParaRPr lang="en-GB" sz="3200" dirty="0"/>
                </a:p>
              </p:txBody>
            </p:sp>
          </mc:Choice>
          <mc:Fallback xmlns="">
            <p:sp>
              <p:nvSpPr>
                <p:cNvPr id="23" name="TextBox 2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263039" y="1268760"/>
                  <a:ext cx="507896" cy="584775"/>
                </a:xfrm>
                <a:prstGeom prst="rect">
                  <a:avLst/>
                </a:prstGeom>
                <a:blipFill rotWithShape="1">
                  <a:blip r:embed="rId1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4" name="Group 23"/>
          <p:cNvGrpSpPr/>
          <p:nvPr/>
        </p:nvGrpSpPr>
        <p:grpSpPr>
          <a:xfrm>
            <a:off x="1259632" y="4661841"/>
            <a:ext cx="2520280" cy="598423"/>
            <a:chOff x="1259632" y="1268760"/>
            <a:chExt cx="2520280" cy="59842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5" name="TextBox 24"/>
                <p:cNvSpPr txBox="1"/>
                <p:nvPr/>
              </p:nvSpPr>
              <p:spPr>
                <a:xfrm>
                  <a:off x="1259632" y="1268760"/>
                  <a:ext cx="479810" cy="5847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3200" b="0" i="1" smtClean="0">
                            <a:latin typeface="Cambria Math"/>
                          </a:rPr>
                          <m:t>𝑐</m:t>
                        </m:r>
                      </m:oMath>
                    </m:oMathPara>
                  </a14:m>
                  <a:endParaRPr lang="en-GB" sz="3200" dirty="0"/>
                </a:p>
              </p:txBody>
            </p:sp>
          </mc:Choice>
          <mc:Fallback xmlns="">
            <p:sp>
              <p:nvSpPr>
                <p:cNvPr id="25" name="TextBox 2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259632" y="1268760"/>
                  <a:ext cx="479810" cy="584775"/>
                </a:xfrm>
                <a:prstGeom prst="rect">
                  <a:avLst/>
                </a:prstGeom>
                <a:blipFill rotWithShape="1">
                  <a:blip r:embed="rId1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TextBox 25"/>
                <p:cNvSpPr txBox="1"/>
                <p:nvPr/>
              </p:nvSpPr>
              <p:spPr>
                <a:xfrm>
                  <a:off x="2110911" y="1282408"/>
                  <a:ext cx="507895" cy="5847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3200" b="0" i="1" smtClean="0">
                            <a:latin typeface="Cambria Math"/>
                          </a:rPr>
                          <m:t>𝑏</m:t>
                        </m:r>
                      </m:oMath>
                    </m:oMathPara>
                  </a14:m>
                  <a:endParaRPr lang="en-GB" sz="3200" dirty="0"/>
                </a:p>
              </p:txBody>
            </p:sp>
          </mc:Choice>
          <mc:Fallback xmlns="">
            <p:sp>
              <p:nvSpPr>
                <p:cNvPr id="26" name="TextBox 2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110911" y="1282408"/>
                  <a:ext cx="507895" cy="584775"/>
                </a:xfrm>
                <a:prstGeom prst="rect">
                  <a:avLst/>
                </a:prstGeom>
                <a:blipFill rotWithShape="1">
                  <a:blip r:embed="rId1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7" name="TextBox 26"/>
                <p:cNvSpPr txBox="1"/>
                <p:nvPr/>
              </p:nvSpPr>
              <p:spPr>
                <a:xfrm>
                  <a:off x="3263039" y="1268760"/>
                  <a:ext cx="516873" cy="5847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3200" b="0" i="1" smtClean="0">
                            <a:latin typeface="Cambria Math"/>
                          </a:rPr>
                          <m:t>𝑎</m:t>
                        </m:r>
                      </m:oMath>
                    </m:oMathPara>
                  </a14:m>
                  <a:endParaRPr lang="en-GB" sz="3200" dirty="0"/>
                </a:p>
              </p:txBody>
            </p:sp>
          </mc:Choice>
          <mc:Fallback xmlns="">
            <p:sp>
              <p:nvSpPr>
                <p:cNvPr id="27" name="TextBox 2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263039" y="1268760"/>
                  <a:ext cx="516873" cy="584775"/>
                </a:xfrm>
                <a:prstGeom prst="rect">
                  <a:avLst/>
                </a:prstGeom>
                <a:blipFill rotWithShape="1">
                  <a:blip r:embed="rId2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4568697" y="1335537"/>
                <a:ext cx="3993073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sz="2800" dirty="0"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latin typeface="Cambria Math"/>
                        <a:cs typeface="Times New Roman" pitchFamily="18" charset="0"/>
                      </a:rPr>
                      <m:t>𝑏𝑥</m:t>
                    </m:r>
                    <m:r>
                      <a:rPr lang="en-GB" sz="2800" b="0" i="1" baseline="30000" dirty="0" smtClean="0">
                        <a:latin typeface="Cambria Math"/>
                        <a:cs typeface="Times New Roman" pitchFamily="18" charset="0"/>
                      </a:rPr>
                      <m:t>2</m:t>
                    </m:r>
                    <m:r>
                      <a:rPr lang="en-GB" sz="2800" b="0" i="1" dirty="0" smtClean="0">
                        <a:latin typeface="Cambria Math"/>
                        <a:cs typeface="Times New Roman" pitchFamily="18" charset="0"/>
                      </a:rPr>
                      <m:t> </m:t>
                    </m:r>
                    <m:r>
                      <a:rPr lang="en-GB" sz="2800" b="0" i="1" dirty="0">
                        <a:latin typeface="Cambria Math"/>
                        <a:cs typeface="Times New Roman" pitchFamily="18" charset="0"/>
                      </a:rPr>
                      <m:t>+ (</m:t>
                    </m:r>
                    <m:r>
                      <a:rPr lang="en-GB" sz="2800" b="0" i="1" dirty="0">
                        <a:latin typeface="Cambria Math"/>
                        <a:cs typeface="Times New Roman" pitchFamily="18" charset="0"/>
                      </a:rPr>
                      <m:t>𝑎𝑏</m:t>
                    </m:r>
                    <m:r>
                      <a:rPr lang="en-GB" sz="2800" b="0" i="1" dirty="0">
                        <a:latin typeface="Cambria Math"/>
                        <a:cs typeface="Times New Roman" pitchFamily="18" charset="0"/>
                      </a:rPr>
                      <m:t> + </m:t>
                    </m:r>
                    <m:r>
                      <a:rPr lang="en-GB" sz="2800" b="0" i="1" dirty="0">
                        <a:latin typeface="Cambria Math"/>
                        <a:cs typeface="Times New Roman" pitchFamily="18" charset="0"/>
                      </a:rPr>
                      <m:t>𝑐</m:t>
                    </m:r>
                    <m:r>
                      <a:rPr lang="en-GB" sz="2800" b="0" i="1" dirty="0">
                        <a:latin typeface="Cambria Math"/>
                        <a:cs typeface="Times New Roman" pitchFamily="18" charset="0"/>
                      </a:rPr>
                      <m:t>)</m:t>
                    </m:r>
                    <m:r>
                      <a:rPr lang="en-GB" sz="2800" b="0" i="1" dirty="0">
                        <a:latin typeface="Cambria Math"/>
                        <a:cs typeface="Times New Roman" pitchFamily="18" charset="0"/>
                      </a:rPr>
                      <m:t>𝑥</m:t>
                    </m:r>
                    <m:r>
                      <a:rPr lang="en-GB" sz="2800" b="0" i="1" dirty="0">
                        <a:latin typeface="Cambria Math"/>
                        <a:cs typeface="Times New Roman" pitchFamily="18" charset="0"/>
                      </a:rPr>
                      <m:t> + </m:t>
                    </m:r>
                    <m:r>
                      <a:rPr lang="en-GB" sz="2800" b="0" i="1" dirty="0">
                        <a:latin typeface="Cambria Math"/>
                        <a:cs typeface="Times New Roman" pitchFamily="18" charset="0"/>
                      </a:rPr>
                      <m:t>𝑎𝑐</m:t>
                    </m:r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68697" y="1335537"/>
                <a:ext cx="3993073" cy="523220"/>
              </a:xfrm>
              <a:prstGeom prst="rect">
                <a:avLst/>
              </a:prstGeom>
              <a:blipFill rotWithShape="1"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ctangle 27"/>
              <p:cNvSpPr/>
              <p:nvPr/>
            </p:nvSpPr>
            <p:spPr>
              <a:xfrm>
                <a:off x="4568697" y="2017341"/>
                <a:ext cx="3989546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sz="2800" dirty="0"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latin typeface="Cambria Math"/>
                        <a:cs typeface="Times New Roman" pitchFamily="18" charset="0"/>
                      </a:rPr>
                      <m:t>𝑐𝑥</m:t>
                    </m:r>
                    <m:r>
                      <a:rPr lang="en-GB" sz="2800" b="0" i="1" baseline="30000" dirty="0">
                        <a:latin typeface="Cambria Math"/>
                        <a:cs typeface="Times New Roman" pitchFamily="18" charset="0"/>
                      </a:rPr>
                      <m:t>2</m:t>
                    </m:r>
                    <m:r>
                      <a:rPr lang="en-GB" sz="2800" b="0" i="1" dirty="0">
                        <a:latin typeface="Cambria Math"/>
                        <a:cs typeface="Times New Roman" pitchFamily="18" charset="0"/>
                      </a:rPr>
                      <m:t> + (</m:t>
                    </m:r>
                    <m:r>
                      <a:rPr lang="en-GB" sz="2800" b="0" i="1" dirty="0">
                        <a:latin typeface="Cambria Math"/>
                        <a:cs typeface="Times New Roman" pitchFamily="18" charset="0"/>
                      </a:rPr>
                      <m:t>𝑎𝑐</m:t>
                    </m:r>
                    <m:r>
                      <a:rPr lang="en-GB" sz="2800" b="0" i="1" dirty="0">
                        <a:latin typeface="Cambria Math"/>
                        <a:cs typeface="Times New Roman" pitchFamily="18" charset="0"/>
                      </a:rPr>
                      <m:t> + </m:t>
                    </m:r>
                    <m:r>
                      <a:rPr lang="en-GB" sz="2800" b="0" i="1" dirty="0">
                        <a:latin typeface="Cambria Math"/>
                        <a:cs typeface="Times New Roman" pitchFamily="18" charset="0"/>
                      </a:rPr>
                      <m:t>𝑏</m:t>
                    </m:r>
                    <m:r>
                      <a:rPr lang="en-GB" sz="2800" b="0" i="1" dirty="0">
                        <a:latin typeface="Cambria Math"/>
                        <a:cs typeface="Times New Roman" pitchFamily="18" charset="0"/>
                      </a:rPr>
                      <m:t>)</m:t>
                    </m:r>
                    <m:r>
                      <a:rPr lang="en-GB" sz="2800" b="0" i="1" dirty="0">
                        <a:latin typeface="Cambria Math"/>
                        <a:cs typeface="Times New Roman" pitchFamily="18" charset="0"/>
                      </a:rPr>
                      <m:t>𝑥</m:t>
                    </m:r>
                    <m:r>
                      <a:rPr lang="en-GB" sz="2800" b="0" i="1" dirty="0">
                        <a:latin typeface="Cambria Math"/>
                        <a:cs typeface="Times New Roman" pitchFamily="18" charset="0"/>
                      </a:rPr>
                      <m:t> + </m:t>
                    </m:r>
                    <m:r>
                      <a:rPr lang="en-GB" sz="2800" b="0" i="1" dirty="0">
                        <a:latin typeface="Cambria Math"/>
                        <a:cs typeface="Times New Roman" pitchFamily="18" charset="0"/>
                      </a:rPr>
                      <m:t>𝑎𝑏</m:t>
                    </m:r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28" name="Rectangle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68697" y="2017341"/>
                <a:ext cx="3989546" cy="523220"/>
              </a:xfrm>
              <a:prstGeom prst="rect">
                <a:avLst/>
              </a:prstGeom>
              <a:blipFill rotWithShape="1"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Rectangle 28"/>
              <p:cNvSpPr/>
              <p:nvPr/>
            </p:nvSpPr>
            <p:spPr>
              <a:xfrm>
                <a:off x="4568697" y="2699145"/>
                <a:ext cx="3989546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sz="2800" dirty="0"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latin typeface="Cambria Math"/>
                        <a:cs typeface="Times New Roman" pitchFamily="18" charset="0"/>
                      </a:rPr>
                      <m:t>𝑎𝑥</m:t>
                    </m:r>
                    <m:r>
                      <a:rPr lang="en-GB" sz="2800" b="0" i="1" baseline="30000" dirty="0">
                        <a:latin typeface="Cambria Math"/>
                        <a:cs typeface="Times New Roman" pitchFamily="18" charset="0"/>
                      </a:rPr>
                      <m:t>2</m:t>
                    </m:r>
                    <m:r>
                      <a:rPr lang="en-GB" sz="2800" b="0" i="1" dirty="0">
                        <a:latin typeface="Cambria Math"/>
                        <a:cs typeface="Times New Roman" pitchFamily="18" charset="0"/>
                      </a:rPr>
                      <m:t> + (</m:t>
                    </m:r>
                    <m:r>
                      <a:rPr lang="en-GB" sz="2800" b="0" i="1" dirty="0">
                        <a:latin typeface="Cambria Math"/>
                        <a:cs typeface="Times New Roman" pitchFamily="18" charset="0"/>
                      </a:rPr>
                      <m:t>𝑎𝑏</m:t>
                    </m:r>
                    <m:r>
                      <a:rPr lang="en-GB" sz="2800" b="0" i="1" dirty="0">
                        <a:latin typeface="Cambria Math"/>
                        <a:cs typeface="Times New Roman" pitchFamily="18" charset="0"/>
                      </a:rPr>
                      <m:t> + </m:t>
                    </m:r>
                    <m:r>
                      <a:rPr lang="en-GB" sz="2800" b="0" i="1" dirty="0">
                        <a:latin typeface="Cambria Math"/>
                        <a:cs typeface="Times New Roman" pitchFamily="18" charset="0"/>
                      </a:rPr>
                      <m:t>𝑐</m:t>
                    </m:r>
                    <m:r>
                      <a:rPr lang="en-GB" sz="2800" b="0" i="1" dirty="0">
                        <a:latin typeface="Cambria Math"/>
                        <a:cs typeface="Times New Roman" pitchFamily="18" charset="0"/>
                      </a:rPr>
                      <m:t>)</m:t>
                    </m:r>
                    <m:r>
                      <a:rPr lang="en-GB" sz="2800" b="0" i="1" dirty="0">
                        <a:latin typeface="Cambria Math"/>
                        <a:cs typeface="Times New Roman" pitchFamily="18" charset="0"/>
                      </a:rPr>
                      <m:t>𝑥</m:t>
                    </m:r>
                    <m:r>
                      <a:rPr lang="en-GB" sz="2800" b="0" i="1" dirty="0">
                        <a:latin typeface="Cambria Math"/>
                        <a:cs typeface="Times New Roman" pitchFamily="18" charset="0"/>
                      </a:rPr>
                      <m:t> + </m:t>
                    </m:r>
                    <m:r>
                      <a:rPr lang="en-GB" sz="2800" b="0" i="1" dirty="0" err="1" smtClean="0">
                        <a:latin typeface="Cambria Math"/>
                        <a:cs typeface="Times New Roman" pitchFamily="18" charset="0"/>
                      </a:rPr>
                      <m:t>𝑏𝑐</m:t>
                    </m:r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29" name="Rectangle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68697" y="2699145"/>
                <a:ext cx="3989546" cy="523220"/>
              </a:xfrm>
              <a:prstGeom prst="rect">
                <a:avLst/>
              </a:prstGeom>
              <a:blipFill rotWithShape="1"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Rectangle 29"/>
              <p:cNvSpPr/>
              <p:nvPr/>
            </p:nvSpPr>
            <p:spPr>
              <a:xfrm>
                <a:off x="4568697" y="3380949"/>
                <a:ext cx="3990444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sz="2800" dirty="0"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latin typeface="Cambria Math"/>
                        <a:cs typeface="Times New Roman" pitchFamily="18" charset="0"/>
                      </a:rPr>
                      <m:t>𝑐𝑥</m:t>
                    </m:r>
                    <m:r>
                      <a:rPr lang="en-GB" sz="2800" b="0" i="1" baseline="30000" dirty="0">
                        <a:latin typeface="Cambria Math"/>
                        <a:cs typeface="Times New Roman" pitchFamily="18" charset="0"/>
                      </a:rPr>
                      <m:t>2</m:t>
                    </m:r>
                    <m:r>
                      <a:rPr lang="en-GB" sz="2800" b="0" i="1" dirty="0">
                        <a:latin typeface="Cambria Math"/>
                        <a:cs typeface="Times New Roman" pitchFamily="18" charset="0"/>
                      </a:rPr>
                      <m:t> + (</m:t>
                    </m:r>
                    <m:r>
                      <a:rPr lang="en-GB" sz="2800" b="0" i="1" dirty="0" err="1">
                        <a:latin typeface="Cambria Math"/>
                        <a:cs typeface="Times New Roman" pitchFamily="18" charset="0"/>
                      </a:rPr>
                      <m:t>𝑏𝑐</m:t>
                    </m:r>
                    <m:r>
                      <a:rPr lang="en-GB" sz="2800" b="0" i="1" dirty="0">
                        <a:latin typeface="Cambria Math"/>
                        <a:cs typeface="Times New Roman" pitchFamily="18" charset="0"/>
                      </a:rPr>
                      <m:t> + </m:t>
                    </m:r>
                    <m:r>
                      <a:rPr lang="en-GB" sz="2800" b="0" i="1" dirty="0">
                        <a:latin typeface="Cambria Math"/>
                        <a:cs typeface="Times New Roman" pitchFamily="18" charset="0"/>
                      </a:rPr>
                      <m:t>𝑎</m:t>
                    </m:r>
                    <m:r>
                      <a:rPr lang="en-GB" sz="2800" b="0" i="1" dirty="0">
                        <a:latin typeface="Cambria Math"/>
                        <a:cs typeface="Times New Roman" pitchFamily="18" charset="0"/>
                      </a:rPr>
                      <m:t>)</m:t>
                    </m:r>
                    <m:r>
                      <a:rPr lang="en-GB" sz="2800" b="0" i="1" dirty="0">
                        <a:latin typeface="Cambria Math"/>
                        <a:cs typeface="Times New Roman" pitchFamily="18" charset="0"/>
                      </a:rPr>
                      <m:t>𝑥</m:t>
                    </m:r>
                    <m:r>
                      <a:rPr lang="en-GB" sz="2800" b="0" i="1" dirty="0">
                        <a:latin typeface="Cambria Math"/>
                        <a:cs typeface="Times New Roman" pitchFamily="18" charset="0"/>
                      </a:rPr>
                      <m:t> + </m:t>
                    </m:r>
                    <m:r>
                      <a:rPr lang="en-GB" sz="2800" b="0" i="1" dirty="0">
                        <a:latin typeface="Cambria Math"/>
                        <a:cs typeface="Times New Roman" pitchFamily="18" charset="0"/>
                      </a:rPr>
                      <m:t>𝑎𝑏</m:t>
                    </m:r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30" name="Rectangle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68697" y="3380949"/>
                <a:ext cx="3990444" cy="523220"/>
              </a:xfrm>
              <a:prstGeom prst="rect">
                <a:avLst/>
              </a:prstGeom>
              <a:blipFill rotWithShape="1"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Rectangle 30"/>
              <p:cNvSpPr/>
              <p:nvPr/>
            </p:nvSpPr>
            <p:spPr>
              <a:xfrm>
                <a:off x="4568697" y="4062753"/>
                <a:ext cx="3993073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sz="2800" dirty="0"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latin typeface="Cambria Math"/>
                        <a:cs typeface="Times New Roman" pitchFamily="18" charset="0"/>
                      </a:rPr>
                      <m:t>𝑎𝑥</m:t>
                    </m:r>
                    <m:r>
                      <a:rPr lang="en-GB" sz="2800" b="0" i="1" baseline="30000" dirty="0">
                        <a:latin typeface="Cambria Math"/>
                        <a:cs typeface="Times New Roman" pitchFamily="18" charset="0"/>
                      </a:rPr>
                      <m:t>2</m:t>
                    </m:r>
                    <m:r>
                      <a:rPr lang="en-GB" sz="2800" b="0" i="1" dirty="0">
                        <a:latin typeface="Cambria Math"/>
                        <a:cs typeface="Times New Roman" pitchFamily="18" charset="0"/>
                      </a:rPr>
                      <m:t> + (</m:t>
                    </m:r>
                    <m:r>
                      <a:rPr lang="en-GB" sz="2800" b="0" i="1" dirty="0">
                        <a:latin typeface="Cambria Math"/>
                        <a:cs typeface="Times New Roman" pitchFamily="18" charset="0"/>
                      </a:rPr>
                      <m:t>𝑎𝑐</m:t>
                    </m:r>
                    <m:r>
                      <a:rPr lang="en-GB" sz="2800" b="0" i="1" dirty="0">
                        <a:latin typeface="Cambria Math"/>
                        <a:cs typeface="Times New Roman" pitchFamily="18" charset="0"/>
                      </a:rPr>
                      <m:t> + </m:t>
                    </m:r>
                    <m:r>
                      <a:rPr lang="en-GB" sz="2800" b="0" i="1" dirty="0">
                        <a:latin typeface="Cambria Math"/>
                        <a:cs typeface="Times New Roman" pitchFamily="18" charset="0"/>
                      </a:rPr>
                      <m:t>𝑏</m:t>
                    </m:r>
                    <m:r>
                      <a:rPr lang="en-GB" sz="2800" b="0" i="1" dirty="0">
                        <a:latin typeface="Cambria Math"/>
                        <a:cs typeface="Times New Roman" pitchFamily="18" charset="0"/>
                      </a:rPr>
                      <m:t>)</m:t>
                    </m:r>
                    <m:r>
                      <a:rPr lang="en-GB" sz="2800" b="0" i="1" dirty="0">
                        <a:latin typeface="Cambria Math"/>
                        <a:cs typeface="Times New Roman" pitchFamily="18" charset="0"/>
                      </a:rPr>
                      <m:t>𝑥</m:t>
                    </m:r>
                    <m:r>
                      <a:rPr lang="en-GB" sz="2800" b="0" i="1" dirty="0">
                        <a:latin typeface="Cambria Math"/>
                        <a:cs typeface="Times New Roman" pitchFamily="18" charset="0"/>
                      </a:rPr>
                      <m:t> + </m:t>
                    </m:r>
                    <m:r>
                      <a:rPr lang="en-GB" sz="2800" b="0" i="1" dirty="0" err="1">
                        <a:latin typeface="Cambria Math"/>
                        <a:cs typeface="Times New Roman" pitchFamily="18" charset="0"/>
                      </a:rPr>
                      <m:t>𝑏𝑐</m:t>
                    </m:r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31" name="Rectangle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68697" y="4062753"/>
                <a:ext cx="3993073" cy="523220"/>
              </a:xfrm>
              <a:prstGeom prst="rect">
                <a:avLst/>
              </a:prstGeom>
              <a:blipFill rotWithShape="1">
                <a:blip r:embed="rId2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48" name="Rectangle 2047"/>
              <p:cNvSpPr/>
              <p:nvPr/>
            </p:nvSpPr>
            <p:spPr>
              <a:xfrm>
                <a:off x="4568697" y="4744558"/>
                <a:ext cx="3989546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sz="2800" dirty="0"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latin typeface="Cambria Math"/>
                        <a:cs typeface="Times New Roman" pitchFamily="18" charset="0"/>
                      </a:rPr>
                      <m:t>𝑏𝑥</m:t>
                    </m:r>
                    <m:r>
                      <a:rPr lang="en-GB" sz="2800" b="0" i="1" baseline="30000" dirty="0">
                        <a:latin typeface="Cambria Math"/>
                        <a:cs typeface="Times New Roman" pitchFamily="18" charset="0"/>
                      </a:rPr>
                      <m:t>2</m:t>
                    </m:r>
                    <m:r>
                      <a:rPr lang="en-GB" sz="2800" b="0" i="1" dirty="0">
                        <a:latin typeface="Cambria Math"/>
                        <a:cs typeface="Times New Roman" pitchFamily="18" charset="0"/>
                      </a:rPr>
                      <m:t> + (</m:t>
                    </m:r>
                    <m:r>
                      <a:rPr lang="en-GB" sz="2800" b="0" i="1" dirty="0" err="1">
                        <a:latin typeface="Cambria Math"/>
                        <a:cs typeface="Times New Roman" pitchFamily="18" charset="0"/>
                      </a:rPr>
                      <m:t>𝑏𝑐</m:t>
                    </m:r>
                    <m:r>
                      <a:rPr lang="en-GB" sz="2800" b="0" i="1" dirty="0">
                        <a:latin typeface="Cambria Math"/>
                        <a:cs typeface="Times New Roman" pitchFamily="18" charset="0"/>
                      </a:rPr>
                      <m:t> + </m:t>
                    </m:r>
                    <m:r>
                      <a:rPr lang="en-GB" sz="2800" b="0" i="1" dirty="0">
                        <a:latin typeface="Cambria Math"/>
                        <a:cs typeface="Times New Roman" pitchFamily="18" charset="0"/>
                      </a:rPr>
                      <m:t>𝑎</m:t>
                    </m:r>
                    <m:r>
                      <a:rPr lang="en-GB" sz="2800" b="0" i="1" dirty="0">
                        <a:latin typeface="Cambria Math"/>
                        <a:cs typeface="Times New Roman" pitchFamily="18" charset="0"/>
                      </a:rPr>
                      <m:t>)</m:t>
                    </m:r>
                    <m:r>
                      <a:rPr lang="en-GB" sz="2800" b="0" i="1" dirty="0">
                        <a:latin typeface="Cambria Math"/>
                        <a:cs typeface="Times New Roman" pitchFamily="18" charset="0"/>
                      </a:rPr>
                      <m:t>𝑥</m:t>
                    </m:r>
                    <m:r>
                      <a:rPr lang="en-GB" sz="2800" b="0" i="1" dirty="0">
                        <a:latin typeface="Cambria Math"/>
                        <a:cs typeface="Times New Roman" pitchFamily="18" charset="0"/>
                      </a:rPr>
                      <m:t> + </m:t>
                    </m:r>
                    <m:r>
                      <a:rPr lang="en-GB" sz="2800" b="0" i="1" dirty="0" smtClean="0">
                        <a:latin typeface="Cambria Math"/>
                        <a:cs typeface="Times New Roman" pitchFamily="18" charset="0"/>
                      </a:rPr>
                      <m:t>𝑎𝑐</m:t>
                    </m:r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2048" name="Rectangle 204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68697" y="4744558"/>
                <a:ext cx="3989546" cy="523220"/>
              </a:xfrm>
              <a:prstGeom prst="rect">
                <a:avLst/>
              </a:prstGeom>
              <a:blipFill rotWithShape="1">
                <a:blip r:embed="rId2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4" name="Straight Connector 33"/>
          <p:cNvCxnSpPr/>
          <p:nvPr/>
        </p:nvCxnSpPr>
        <p:spPr>
          <a:xfrm>
            <a:off x="4577427" y="5409105"/>
            <a:ext cx="4157389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049" name="Rectangle 2048"/>
              <p:cNvSpPr/>
              <p:nvPr/>
            </p:nvSpPr>
            <p:spPr>
              <a:xfrm>
                <a:off x="0" y="5724231"/>
                <a:ext cx="9144000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1" i="1" dirty="0" smtClean="0">
                          <a:latin typeface="Cambria Math"/>
                          <a:cs typeface="Times New Roman" pitchFamily="18" charset="0"/>
                        </a:rPr>
                        <m:t>𝟐</m:t>
                      </m:r>
                      <m:r>
                        <a:rPr lang="en-GB" sz="2000" b="1" i="1" dirty="0" smtClean="0">
                          <a:latin typeface="Cambria Math"/>
                          <a:cs typeface="Times New Roman" pitchFamily="18" charset="0"/>
                        </a:rPr>
                        <m:t>(</m:t>
                      </m:r>
                      <m:r>
                        <a:rPr lang="en-GB" sz="2000" b="1" i="1" dirty="0" smtClean="0">
                          <a:latin typeface="Cambria Math"/>
                          <a:cs typeface="Times New Roman" pitchFamily="18" charset="0"/>
                        </a:rPr>
                        <m:t>𝒂</m:t>
                      </m:r>
                      <m:r>
                        <a:rPr lang="en-GB" sz="2000" b="1" i="1" dirty="0" smtClean="0">
                          <a:latin typeface="Cambria Math"/>
                          <a:cs typeface="Times New Roman" pitchFamily="18" charset="0"/>
                        </a:rPr>
                        <m:t> + </m:t>
                      </m:r>
                      <m:r>
                        <a:rPr lang="en-GB" sz="2000" b="1" i="1" dirty="0" smtClean="0">
                          <a:latin typeface="Cambria Math"/>
                          <a:cs typeface="Times New Roman" pitchFamily="18" charset="0"/>
                        </a:rPr>
                        <m:t>𝒃</m:t>
                      </m:r>
                      <m:r>
                        <a:rPr lang="en-GB" sz="2000" b="1" i="1" dirty="0" smtClean="0">
                          <a:latin typeface="Cambria Math"/>
                          <a:cs typeface="Times New Roman" pitchFamily="18" charset="0"/>
                        </a:rPr>
                        <m:t> + </m:t>
                      </m:r>
                      <m:r>
                        <a:rPr lang="en-GB" sz="2000" b="1" i="1" dirty="0" smtClean="0">
                          <a:latin typeface="Cambria Math"/>
                          <a:cs typeface="Times New Roman" pitchFamily="18" charset="0"/>
                        </a:rPr>
                        <m:t>𝒄</m:t>
                      </m:r>
                      <m:r>
                        <a:rPr lang="en-GB" sz="2000" b="1" i="1" dirty="0" smtClean="0">
                          <a:latin typeface="Cambria Math"/>
                          <a:cs typeface="Times New Roman" pitchFamily="18" charset="0"/>
                        </a:rPr>
                        <m:t>) </m:t>
                      </m:r>
                      <m:r>
                        <a:rPr lang="en-GB" sz="2000" b="1" i="1" dirty="0" smtClean="0">
                          <a:latin typeface="Cambria Math"/>
                          <a:cs typeface="Times New Roman" pitchFamily="18" charset="0"/>
                        </a:rPr>
                        <m:t>𝒙</m:t>
                      </m:r>
                      <m:r>
                        <a:rPr lang="en-GB" sz="2000" b="1" i="1" baseline="30000" dirty="0">
                          <a:latin typeface="Cambria Math"/>
                          <a:cs typeface="Times New Roman" pitchFamily="18" charset="0"/>
                        </a:rPr>
                        <m:t>𝟐</m:t>
                      </m:r>
                      <m:r>
                        <a:rPr lang="en-GB" sz="2000" b="1" i="1" dirty="0">
                          <a:latin typeface="Cambria Math"/>
                          <a:cs typeface="Times New Roman" pitchFamily="18" charset="0"/>
                        </a:rPr>
                        <m:t> + </m:t>
                      </m:r>
                      <m:r>
                        <a:rPr lang="en-GB" sz="2000" b="1" i="1" dirty="0">
                          <a:latin typeface="Cambria Math"/>
                          <a:cs typeface="Times New Roman" pitchFamily="18" charset="0"/>
                        </a:rPr>
                        <m:t>𝟐</m:t>
                      </m:r>
                      <m:r>
                        <a:rPr lang="en-GB" sz="2000" b="1" i="1" dirty="0">
                          <a:latin typeface="Cambria Math"/>
                          <a:cs typeface="Times New Roman" pitchFamily="18" charset="0"/>
                        </a:rPr>
                        <m:t>(</m:t>
                      </m:r>
                      <m:r>
                        <a:rPr lang="en-GB" sz="2000" b="1" i="1" dirty="0">
                          <a:latin typeface="Cambria Math"/>
                          <a:cs typeface="Times New Roman" pitchFamily="18" charset="0"/>
                        </a:rPr>
                        <m:t>𝒂𝒃</m:t>
                      </m:r>
                      <m:r>
                        <a:rPr lang="en-GB" sz="2000" b="1" i="1" dirty="0">
                          <a:latin typeface="Cambria Math"/>
                          <a:cs typeface="Times New Roman" pitchFamily="18" charset="0"/>
                        </a:rPr>
                        <m:t> + </m:t>
                      </m:r>
                      <m:r>
                        <a:rPr lang="en-GB" sz="2000" b="1" i="1" dirty="0" err="1">
                          <a:latin typeface="Cambria Math"/>
                          <a:cs typeface="Times New Roman" pitchFamily="18" charset="0"/>
                        </a:rPr>
                        <m:t>𝒃𝒄</m:t>
                      </m:r>
                      <m:r>
                        <a:rPr lang="en-GB" sz="2000" b="1" i="1" dirty="0">
                          <a:latin typeface="Cambria Math"/>
                          <a:cs typeface="Times New Roman" pitchFamily="18" charset="0"/>
                        </a:rPr>
                        <m:t> + </m:t>
                      </m:r>
                      <m:r>
                        <a:rPr lang="en-GB" sz="2000" b="1" i="1" dirty="0">
                          <a:latin typeface="Cambria Math"/>
                          <a:cs typeface="Times New Roman" pitchFamily="18" charset="0"/>
                        </a:rPr>
                        <m:t>𝒄𝒂</m:t>
                      </m:r>
                      <m:r>
                        <a:rPr lang="en-GB" sz="2000" b="1" i="1" dirty="0">
                          <a:latin typeface="Cambria Math"/>
                          <a:cs typeface="Times New Roman" pitchFamily="18" charset="0"/>
                        </a:rPr>
                        <m:t> + </m:t>
                      </m:r>
                      <m:r>
                        <a:rPr lang="en-GB" sz="2000" b="1" i="1" dirty="0">
                          <a:latin typeface="Cambria Math"/>
                          <a:cs typeface="Times New Roman" pitchFamily="18" charset="0"/>
                        </a:rPr>
                        <m:t>𝒂</m:t>
                      </m:r>
                      <m:r>
                        <a:rPr lang="en-GB" sz="2000" b="1" i="1" dirty="0">
                          <a:latin typeface="Cambria Math"/>
                          <a:cs typeface="Times New Roman" pitchFamily="18" charset="0"/>
                        </a:rPr>
                        <m:t> + </m:t>
                      </m:r>
                      <m:r>
                        <a:rPr lang="en-GB" sz="2000" b="1" i="1" dirty="0">
                          <a:latin typeface="Cambria Math"/>
                          <a:cs typeface="Times New Roman" pitchFamily="18" charset="0"/>
                        </a:rPr>
                        <m:t>𝒃</m:t>
                      </m:r>
                      <m:r>
                        <a:rPr lang="en-GB" sz="2000" b="1" i="1" dirty="0">
                          <a:latin typeface="Cambria Math"/>
                          <a:cs typeface="Times New Roman" pitchFamily="18" charset="0"/>
                        </a:rPr>
                        <m:t> + </m:t>
                      </m:r>
                      <m:r>
                        <a:rPr lang="en-GB" sz="2000" b="1" i="1" dirty="0">
                          <a:latin typeface="Cambria Math"/>
                          <a:cs typeface="Times New Roman" pitchFamily="18" charset="0"/>
                        </a:rPr>
                        <m:t>𝒄</m:t>
                      </m:r>
                      <m:r>
                        <a:rPr lang="en-GB" sz="2000" b="1" i="1" dirty="0">
                          <a:latin typeface="Cambria Math"/>
                          <a:cs typeface="Times New Roman" pitchFamily="18" charset="0"/>
                        </a:rPr>
                        <m:t>)</m:t>
                      </m:r>
                      <m:r>
                        <a:rPr lang="en-GB" sz="2000" b="1" i="1" dirty="0">
                          <a:latin typeface="Cambria Math"/>
                          <a:cs typeface="Times New Roman" pitchFamily="18" charset="0"/>
                        </a:rPr>
                        <m:t>𝒙</m:t>
                      </m:r>
                      <m:r>
                        <a:rPr lang="en-GB" sz="2000" b="1" i="1" dirty="0">
                          <a:latin typeface="Cambria Math"/>
                          <a:cs typeface="Times New Roman" pitchFamily="18" charset="0"/>
                        </a:rPr>
                        <m:t> + </m:t>
                      </m:r>
                      <m:r>
                        <a:rPr lang="en-GB" sz="2000" b="1" i="1" dirty="0">
                          <a:latin typeface="Cambria Math"/>
                          <a:cs typeface="Times New Roman" pitchFamily="18" charset="0"/>
                        </a:rPr>
                        <m:t>𝟐</m:t>
                      </m:r>
                      <m:r>
                        <a:rPr lang="en-GB" sz="2000" b="1" i="1" dirty="0">
                          <a:latin typeface="Cambria Math"/>
                          <a:cs typeface="Times New Roman" pitchFamily="18" charset="0"/>
                        </a:rPr>
                        <m:t>(</m:t>
                      </m:r>
                      <m:r>
                        <a:rPr lang="en-GB" sz="2000" b="1" i="1" dirty="0">
                          <a:latin typeface="Cambria Math"/>
                          <a:cs typeface="Times New Roman" pitchFamily="18" charset="0"/>
                        </a:rPr>
                        <m:t>𝒂𝒃</m:t>
                      </m:r>
                      <m:r>
                        <a:rPr lang="en-GB" sz="2000" b="1" i="1" dirty="0">
                          <a:latin typeface="Cambria Math"/>
                          <a:cs typeface="Times New Roman" pitchFamily="18" charset="0"/>
                        </a:rPr>
                        <m:t> + </m:t>
                      </m:r>
                      <m:r>
                        <a:rPr lang="en-GB" sz="2000" b="1" i="1" dirty="0" err="1">
                          <a:latin typeface="Cambria Math"/>
                          <a:cs typeface="Times New Roman" pitchFamily="18" charset="0"/>
                        </a:rPr>
                        <m:t>𝒃𝒄</m:t>
                      </m:r>
                      <m:r>
                        <a:rPr lang="en-GB" sz="2000" b="1" i="1" dirty="0">
                          <a:latin typeface="Cambria Math"/>
                          <a:cs typeface="Times New Roman" pitchFamily="18" charset="0"/>
                        </a:rPr>
                        <m:t> + </m:t>
                      </m:r>
                      <m:r>
                        <a:rPr lang="en-GB" sz="2000" b="1" i="1" dirty="0">
                          <a:latin typeface="Cambria Math"/>
                          <a:cs typeface="Times New Roman" pitchFamily="18" charset="0"/>
                        </a:rPr>
                        <m:t>𝒄𝒂</m:t>
                      </m:r>
                      <m:r>
                        <a:rPr lang="en-GB" sz="2000" b="1" i="1" dirty="0" smtClean="0">
                          <a:latin typeface="Cambria Math"/>
                          <a:cs typeface="Times New Roman" pitchFamily="18" charset="0"/>
                        </a:rPr>
                        <m:t>)</m:t>
                      </m:r>
                    </m:oMath>
                  </m:oMathPara>
                </a14:m>
                <a:endParaRPr lang="en-GB" sz="2000" b="1" dirty="0"/>
              </a:p>
            </p:txBody>
          </p:sp>
        </mc:Choice>
        <mc:Fallback xmlns="">
          <p:sp>
            <p:nvSpPr>
              <p:cNvPr id="2049" name="Rectangle 204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5724231"/>
                <a:ext cx="9144000" cy="400110"/>
              </a:xfrm>
              <a:prstGeom prst="rect">
                <a:avLst/>
              </a:prstGeom>
              <a:blipFill rotWithShape="1">
                <a:blip r:embed="rId27"/>
                <a:stretch>
                  <a:fillRect b="-1363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63277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5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0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0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8" grpId="0"/>
      <p:bldP spid="29" grpId="0"/>
      <p:bldP spid="30" grpId="0"/>
      <p:bldP spid="31" grpId="0"/>
      <p:bldP spid="2048" grpId="0"/>
      <p:bldP spid="204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868958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BRACKETS OUT, BRACKETS IN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0" y="1329575"/>
                <a:ext cx="9144000" cy="452008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1" i="1" dirty="0" smtClean="0">
                          <a:latin typeface="Cambria Math"/>
                          <a:cs typeface="Times New Roman" pitchFamily="18" charset="0"/>
                        </a:rPr>
                        <m:t>𝟐</m:t>
                      </m:r>
                      <m:d>
                        <m:dPr>
                          <m:ctrlPr>
                            <a:rPr lang="en-GB" sz="2000" b="1" i="1" dirty="0" smtClean="0"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dPr>
                        <m:e>
                          <m:r>
                            <a:rPr lang="en-GB" sz="2000" b="1" i="1" dirty="0" smtClean="0">
                              <a:latin typeface="Cambria Math"/>
                              <a:cs typeface="Times New Roman" pitchFamily="18" charset="0"/>
                            </a:rPr>
                            <m:t>𝒂</m:t>
                          </m:r>
                          <m:r>
                            <a:rPr lang="en-GB" sz="2000" b="1" i="1" dirty="0" smtClean="0">
                              <a:latin typeface="Cambria Math"/>
                              <a:cs typeface="Times New Roman" pitchFamily="18" charset="0"/>
                            </a:rPr>
                            <m:t> + </m:t>
                          </m:r>
                          <m:r>
                            <a:rPr lang="en-GB" sz="2000" b="1" i="1" dirty="0" smtClean="0">
                              <a:latin typeface="Cambria Math"/>
                              <a:cs typeface="Times New Roman" pitchFamily="18" charset="0"/>
                            </a:rPr>
                            <m:t>𝒃</m:t>
                          </m:r>
                          <m:r>
                            <a:rPr lang="en-GB" sz="2000" b="1" i="1" dirty="0" smtClean="0">
                              <a:latin typeface="Cambria Math"/>
                              <a:cs typeface="Times New Roman" pitchFamily="18" charset="0"/>
                            </a:rPr>
                            <m:t> + </m:t>
                          </m:r>
                          <m:r>
                            <a:rPr lang="en-GB" sz="2000" b="1" i="1" dirty="0" smtClean="0">
                              <a:latin typeface="Cambria Math"/>
                              <a:cs typeface="Times New Roman" pitchFamily="18" charset="0"/>
                            </a:rPr>
                            <m:t>𝒄</m:t>
                          </m:r>
                        </m:e>
                      </m:d>
                      <m:r>
                        <a:rPr lang="en-GB" sz="2000" b="1" i="1" dirty="0" smtClean="0">
                          <a:latin typeface="Cambria Math"/>
                          <a:cs typeface="Times New Roman" pitchFamily="18" charset="0"/>
                        </a:rPr>
                        <m:t>𝒙</m:t>
                      </m:r>
                      <m:r>
                        <a:rPr lang="en-GB" sz="2000" b="1" i="1" baseline="30000" dirty="0">
                          <a:latin typeface="Cambria Math"/>
                          <a:cs typeface="Times New Roman" pitchFamily="18" charset="0"/>
                        </a:rPr>
                        <m:t>𝟐</m:t>
                      </m:r>
                      <m:r>
                        <a:rPr lang="en-GB" sz="2000" b="1" i="1" dirty="0">
                          <a:latin typeface="Cambria Math"/>
                          <a:cs typeface="Times New Roman" pitchFamily="18" charset="0"/>
                        </a:rPr>
                        <m:t> + </m:t>
                      </m:r>
                      <m:r>
                        <a:rPr lang="en-GB" sz="2000" b="1" i="1" dirty="0">
                          <a:latin typeface="Cambria Math"/>
                          <a:cs typeface="Times New Roman" pitchFamily="18" charset="0"/>
                        </a:rPr>
                        <m:t>𝟐</m:t>
                      </m:r>
                      <m:d>
                        <m:dPr>
                          <m:ctrlPr>
                            <a:rPr lang="en-GB" sz="2000" b="1" i="1" dirty="0"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dPr>
                        <m:e>
                          <m:r>
                            <a:rPr lang="en-GB" sz="2000" b="1" i="1" dirty="0">
                              <a:latin typeface="Cambria Math"/>
                              <a:cs typeface="Times New Roman" pitchFamily="18" charset="0"/>
                            </a:rPr>
                            <m:t>𝒂𝒃</m:t>
                          </m:r>
                          <m:r>
                            <a:rPr lang="en-GB" sz="2000" b="1" i="1" dirty="0">
                              <a:latin typeface="Cambria Math"/>
                              <a:cs typeface="Times New Roman" pitchFamily="18" charset="0"/>
                            </a:rPr>
                            <m:t> + </m:t>
                          </m:r>
                          <m:r>
                            <a:rPr lang="en-GB" sz="2000" b="1" i="1" dirty="0" err="1">
                              <a:latin typeface="Cambria Math"/>
                              <a:cs typeface="Times New Roman" pitchFamily="18" charset="0"/>
                            </a:rPr>
                            <m:t>𝒃𝒄</m:t>
                          </m:r>
                          <m:r>
                            <a:rPr lang="en-GB" sz="2000" b="1" i="1" dirty="0">
                              <a:latin typeface="Cambria Math"/>
                              <a:cs typeface="Times New Roman" pitchFamily="18" charset="0"/>
                            </a:rPr>
                            <m:t> + </m:t>
                          </m:r>
                          <m:r>
                            <a:rPr lang="en-GB" sz="2000" b="1" i="1" dirty="0">
                              <a:latin typeface="Cambria Math"/>
                              <a:cs typeface="Times New Roman" pitchFamily="18" charset="0"/>
                            </a:rPr>
                            <m:t>𝒄𝒂</m:t>
                          </m:r>
                          <m:r>
                            <a:rPr lang="en-GB" sz="2000" b="1" i="1" dirty="0">
                              <a:latin typeface="Cambria Math"/>
                              <a:cs typeface="Times New Roman" pitchFamily="18" charset="0"/>
                            </a:rPr>
                            <m:t> + </m:t>
                          </m:r>
                          <m:r>
                            <a:rPr lang="en-GB" sz="2000" b="1" i="1" dirty="0">
                              <a:latin typeface="Cambria Math"/>
                              <a:cs typeface="Times New Roman" pitchFamily="18" charset="0"/>
                            </a:rPr>
                            <m:t>𝒂</m:t>
                          </m:r>
                          <m:r>
                            <a:rPr lang="en-GB" sz="2000" b="1" i="1" dirty="0">
                              <a:latin typeface="Cambria Math"/>
                              <a:cs typeface="Times New Roman" pitchFamily="18" charset="0"/>
                            </a:rPr>
                            <m:t> + </m:t>
                          </m:r>
                          <m:r>
                            <a:rPr lang="en-GB" sz="2000" b="1" i="1" dirty="0">
                              <a:latin typeface="Cambria Math"/>
                              <a:cs typeface="Times New Roman" pitchFamily="18" charset="0"/>
                            </a:rPr>
                            <m:t>𝒃</m:t>
                          </m:r>
                          <m:r>
                            <a:rPr lang="en-GB" sz="2000" b="1" i="1" dirty="0">
                              <a:latin typeface="Cambria Math"/>
                              <a:cs typeface="Times New Roman" pitchFamily="18" charset="0"/>
                            </a:rPr>
                            <m:t> + </m:t>
                          </m:r>
                          <m:r>
                            <a:rPr lang="en-GB" sz="2000" b="1" i="1" dirty="0">
                              <a:latin typeface="Cambria Math"/>
                              <a:cs typeface="Times New Roman" pitchFamily="18" charset="0"/>
                            </a:rPr>
                            <m:t>𝒄</m:t>
                          </m:r>
                        </m:e>
                      </m:d>
                      <m:r>
                        <a:rPr lang="en-GB" sz="2000" b="1" i="1" dirty="0">
                          <a:latin typeface="Cambria Math"/>
                          <a:cs typeface="Times New Roman" pitchFamily="18" charset="0"/>
                        </a:rPr>
                        <m:t>𝒙</m:t>
                      </m:r>
                      <m:r>
                        <a:rPr lang="en-GB" sz="2000" b="1" i="1" dirty="0">
                          <a:latin typeface="Cambria Math"/>
                          <a:cs typeface="Times New Roman" pitchFamily="18" charset="0"/>
                        </a:rPr>
                        <m:t> + </m:t>
                      </m:r>
                      <m:r>
                        <a:rPr lang="en-GB" sz="2000" b="1" i="1" dirty="0">
                          <a:latin typeface="Cambria Math"/>
                          <a:cs typeface="Times New Roman" pitchFamily="18" charset="0"/>
                        </a:rPr>
                        <m:t>𝟐</m:t>
                      </m:r>
                      <m:d>
                        <m:dPr>
                          <m:ctrlPr>
                            <a:rPr lang="en-GB" sz="2000" b="1" i="1" dirty="0"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dPr>
                        <m:e>
                          <m:r>
                            <a:rPr lang="en-GB" sz="2000" b="1" i="1" dirty="0">
                              <a:latin typeface="Cambria Math"/>
                              <a:cs typeface="Times New Roman" pitchFamily="18" charset="0"/>
                            </a:rPr>
                            <m:t>𝒂𝒃</m:t>
                          </m:r>
                          <m:r>
                            <a:rPr lang="en-GB" sz="2000" b="1" i="1" dirty="0">
                              <a:latin typeface="Cambria Math"/>
                              <a:cs typeface="Times New Roman" pitchFamily="18" charset="0"/>
                            </a:rPr>
                            <m:t> + </m:t>
                          </m:r>
                          <m:r>
                            <a:rPr lang="en-GB" sz="2000" b="1" i="1" dirty="0" err="1">
                              <a:latin typeface="Cambria Math"/>
                              <a:cs typeface="Times New Roman" pitchFamily="18" charset="0"/>
                            </a:rPr>
                            <m:t>𝒃𝒄</m:t>
                          </m:r>
                          <m:r>
                            <a:rPr lang="en-GB" sz="2000" b="1" i="1" dirty="0">
                              <a:latin typeface="Cambria Math"/>
                              <a:cs typeface="Times New Roman" pitchFamily="18" charset="0"/>
                            </a:rPr>
                            <m:t> + </m:t>
                          </m:r>
                          <m:r>
                            <a:rPr lang="en-GB" sz="2000" b="1" i="1" dirty="0">
                              <a:latin typeface="Cambria Math"/>
                              <a:cs typeface="Times New Roman" pitchFamily="18" charset="0"/>
                            </a:rPr>
                            <m:t>𝒄𝒂</m:t>
                          </m:r>
                        </m:e>
                      </m:d>
                    </m:oMath>
                  </m:oMathPara>
                </a14:m>
                <a:endParaRPr lang="en-GB" sz="2000" b="1" dirty="0">
                  <a:cs typeface="Times New Roman" pitchFamily="18" charset="0"/>
                </a:endParaRPr>
              </a:p>
              <a:p>
                <a:endParaRPr lang="en-GB" sz="2000" b="1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1" i="1" smtClean="0">
                          <a:latin typeface="Cambria Math"/>
                        </a:rPr>
                        <m:t>𝟐</m:t>
                      </m:r>
                      <m:d>
                        <m:dPr>
                          <m:begChr m:val="["/>
                          <m:endChr m:val="]"/>
                          <m:ctrlPr>
                            <a:rPr lang="en-GB" sz="2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en-GB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2000" b="1" i="1" smtClean="0">
                                  <a:latin typeface="Cambria Math"/>
                                </a:rPr>
                                <m:t>𝒂</m:t>
                              </m:r>
                              <m:r>
                                <a:rPr lang="en-GB" sz="2000" b="1" i="1" smtClean="0">
                                  <a:latin typeface="Cambria Math"/>
                                </a:rPr>
                                <m:t>+</m:t>
                              </m:r>
                              <m:r>
                                <a:rPr lang="en-GB" sz="2000" b="1" i="1" smtClean="0">
                                  <a:latin typeface="Cambria Math"/>
                                </a:rPr>
                                <m:t>𝒃</m:t>
                              </m:r>
                              <m:r>
                                <a:rPr lang="en-GB" sz="2000" b="1" i="1" smtClean="0">
                                  <a:latin typeface="Cambria Math"/>
                                </a:rPr>
                                <m:t>+</m:t>
                              </m:r>
                              <m:r>
                                <a:rPr lang="en-GB" sz="2000" b="1" i="1" smtClean="0">
                                  <a:latin typeface="Cambria Math"/>
                                </a:rPr>
                                <m:t>𝒄</m:t>
                              </m:r>
                            </m:e>
                          </m:d>
                          <m:sSup>
                            <m:sSupPr>
                              <m:ctrlPr>
                                <a:rPr lang="en-GB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2000" b="1" i="1" smtClean="0">
                                  <a:latin typeface="Cambria Math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GB" sz="2000" b="1" i="1" smtClean="0"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en-GB" sz="2000" b="1" i="1" smtClean="0">
                              <a:latin typeface="Cambria Math"/>
                            </a:rPr>
                            <m:t>+</m:t>
                          </m:r>
                          <m:d>
                            <m:dPr>
                              <m:ctrlPr>
                                <a:rPr lang="en-GB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2000" b="1" i="1" smtClean="0">
                                  <a:latin typeface="Cambria Math"/>
                                </a:rPr>
                                <m:t>𝒂𝒃</m:t>
                              </m:r>
                              <m:r>
                                <a:rPr lang="en-GB" sz="2000" b="1" i="1" smtClean="0">
                                  <a:latin typeface="Cambria Math"/>
                                </a:rPr>
                                <m:t>+</m:t>
                              </m:r>
                              <m:r>
                                <a:rPr lang="en-GB" sz="2000" b="1" i="1" smtClean="0">
                                  <a:latin typeface="Cambria Math"/>
                                </a:rPr>
                                <m:t>𝒃𝒄</m:t>
                              </m:r>
                              <m:r>
                                <a:rPr lang="en-GB" sz="2000" b="1" i="1" smtClean="0">
                                  <a:latin typeface="Cambria Math"/>
                                </a:rPr>
                                <m:t>+</m:t>
                              </m:r>
                              <m:r>
                                <a:rPr lang="en-GB" sz="2000" b="1" i="1" smtClean="0">
                                  <a:latin typeface="Cambria Math"/>
                                </a:rPr>
                                <m:t>𝒄𝒂</m:t>
                              </m:r>
                              <m:r>
                                <a:rPr lang="en-GB" sz="2000" b="1" i="1" smtClean="0">
                                  <a:latin typeface="Cambria Math"/>
                                </a:rPr>
                                <m:t>+</m:t>
                              </m:r>
                              <m:r>
                                <a:rPr lang="en-GB" sz="2000" b="1" i="1" smtClean="0">
                                  <a:latin typeface="Cambria Math"/>
                                </a:rPr>
                                <m:t>𝒂</m:t>
                              </m:r>
                              <m:r>
                                <a:rPr lang="en-GB" sz="2000" b="1" i="1" smtClean="0">
                                  <a:latin typeface="Cambria Math"/>
                                </a:rPr>
                                <m:t>+</m:t>
                              </m:r>
                              <m:r>
                                <a:rPr lang="en-GB" sz="2000" b="1" i="1" smtClean="0">
                                  <a:latin typeface="Cambria Math"/>
                                </a:rPr>
                                <m:t>𝒃</m:t>
                              </m:r>
                              <m:r>
                                <a:rPr lang="en-GB" sz="2000" b="1" i="1" smtClean="0">
                                  <a:latin typeface="Cambria Math"/>
                                </a:rPr>
                                <m:t>+</m:t>
                              </m:r>
                              <m:r>
                                <a:rPr lang="en-GB" sz="2000" b="1" i="1" smtClean="0">
                                  <a:latin typeface="Cambria Math"/>
                                </a:rPr>
                                <m:t>𝒄</m:t>
                              </m:r>
                            </m:e>
                          </m:d>
                          <m:r>
                            <a:rPr lang="en-GB" sz="2000" b="1" i="1" smtClean="0">
                              <a:latin typeface="Cambria Math"/>
                            </a:rPr>
                            <m:t>𝒙</m:t>
                          </m:r>
                          <m:r>
                            <a:rPr lang="en-GB" sz="2000" b="1" i="1" smtClean="0">
                              <a:latin typeface="Cambria Math"/>
                            </a:rPr>
                            <m:t>+</m:t>
                          </m:r>
                          <m:d>
                            <m:dPr>
                              <m:ctrlPr>
                                <a:rPr lang="en-GB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2000" b="1" i="1" smtClean="0">
                                  <a:latin typeface="Cambria Math"/>
                                </a:rPr>
                                <m:t>𝒂𝒃</m:t>
                              </m:r>
                              <m:r>
                                <a:rPr lang="en-GB" sz="2000" b="1" i="1" smtClean="0">
                                  <a:latin typeface="Cambria Math"/>
                                </a:rPr>
                                <m:t>+</m:t>
                              </m:r>
                              <m:r>
                                <a:rPr lang="en-GB" sz="2000" b="1" i="1" smtClean="0">
                                  <a:latin typeface="Cambria Math"/>
                                </a:rPr>
                                <m:t>𝒃𝒄</m:t>
                              </m:r>
                              <m:r>
                                <a:rPr lang="en-GB" sz="2000" b="1" i="1" smtClean="0">
                                  <a:latin typeface="Cambria Math"/>
                                </a:rPr>
                                <m:t>+</m:t>
                              </m:r>
                              <m:r>
                                <a:rPr lang="en-GB" sz="2000" b="1" i="1" smtClean="0">
                                  <a:latin typeface="Cambria Math"/>
                                </a:rPr>
                                <m:t>𝒄𝒂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en-GB" sz="2000" b="1" dirty="0"/>
              </a:p>
              <a:p>
                <a:endParaRPr lang="en-GB" sz="2000" b="1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1" i="1" smtClean="0">
                          <a:latin typeface="Cambria Math"/>
                        </a:rPr>
                        <m:t>𝟐</m:t>
                      </m:r>
                      <m:d>
                        <m:dPr>
                          <m:begChr m:val="["/>
                          <m:endChr m:val="]"/>
                          <m:ctrlPr>
                            <a:rPr lang="en-GB" sz="2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en-GB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2000" b="1" i="1" smtClean="0">
                                  <a:latin typeface="Cambria Math"/>
                                </a:rPr>
                                <m:t>𝒂</m:t>
                              </m:r>
                              <m:r>
                                <a:rPr lang="en-GB" sz="2000" b="1" i="1" smtClean="0">
                                  <a:latin typeface="Cambria Math"/>
                                </a:rPr>
                                <m:t>+</m:t>
                              </m:r>
                              <m:r>
                                <a:rPr lang="en-GB" sz="2000" b="1" i="1" smtClean="0">
                                  <a:latin typeface="Cambria Math"/>
                                </a:rPr>
                                <m:t>𝒃</m:t>
                              </m:r>
                              <m:r>
                                <a:rPr lang="en-GB" sz="2000" b="1" i="1" smtClean="0">
                                  <a:latin typeface="Cambria Math"/>
                                </a:rPr>
                                <m:t>+</m:t>
                              </m:r>
                              <m:r>
                                <a:rPr lang="en-GB" sz="2000" b="1" i="1" smtClean="0">
                                  <a:latin typeface="Cambria Math"/>
                                </a:rPr>
                                <m:t>𝒄</m:t>
                              </m:r>
                            </m:e>
                          </m:d>
                          <m:sSup>
                            <m:sSupPr>
                              <m:ctrlPr>
                                <a:rPr lang="en-GB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2000" b="1" i="1" smtClean="0">
                                  <a:latin typeface="Cambria Math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GB" sz="2000" b="1" i="1" smtClean="0"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en-GB" sz="2000" b="1" i="1" smtClean="0">
                              <a:latin typeface="Cambria Math"/>
                            </a:rPr>
                            <m:t>+</m:t>
                          </m:r>
                          <m:d>
                            <m:dPr>
                              <m:ctrlPr>
                                <a:rPr lang="en-GB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2000" b="1" i="1" smtClean="0">
                                  <a:latin typeface="Cambria Math"/>
                                </a:rPr>
                                <m:t>𝒂𝒃</m:t>
                              </m:r>
                              <m:r>
                                <a:rPr lang="en-GB" sz="2000" b="1" i="1" smtClean="0">
                                  <a:latin typeface="Cambria Math"/>
                                </a:rPr>
                                <m:t>+</m:t>
                              </m:r>
                              <m:r>
                                <a:rPr lang="en-GB" sz="2000" b="1" i="1" smtClean="0">
                                  <a:latin typeface="Cambria Math"/>
                                </a:rPr>
                                <m:t>𝒃𝒄</m:t>
                              </m:r>
                              <m:r>
                                <a:rPr lang="en-GB" sz="2000" b="1" i="1" smtClean="0">
                                  <a:latin typeface="Cambria Math"/>
                                </a:rPr>
                                <m:t>+</m:t>
                              </m:r>
                              <m:r>
                                <a:rPr lang="en-GB" sz="2000" b="1" i="1" smtClean="0">
                                  <a:latin typeface="Cambria Math"/>
                                </a:rPr>
                                <m:t>𝒄𝒂</m:t>
                              </m:r>
                            </m:e>
                          </m:d>
                          <m:r>
                            <a:rPr lang="en-GB" sz="2000" b="1" i="1" smtClean="0">
                              <a:latin typeface="Cambria Math"/>
                            </a:rPr>
                            <m:t>𝒙</m:t>
                          </m:r>
                          <m:r>
                            <a:rPr lang="en-GB" sz="2000" b="1" i="1" smtClean="0">
                              <a:latin typeface="Cambria Math"/>
                            </a:rPr>
                            <m:t>+</m:t>
                          </m:r>
                          <m:d>
                            <m:dPr>
                              <m:ctrlPr>
                                <a:rPr lang="en-GB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2000" b="1" i="1" smtClean="0">
                                  <a:latin typeface="Cambria Math"/>
                                </a:rPr>
                                <m:t>𝒂</m:t>
                              </m:r>
                              <m:r>
                                <a:rPr lang="en-GB" sz="2000" b="1" i="1" smtClean="0">
                                  <a:latin typeface="Cambria Math"/>
                                </a:rPr>
                                <m:t>+</m:t>
                              </m:r>
                              <m:r>
                                <a:rPr lang="en-GB" sz="2000" b="1" i="1" smtClean="0">
                                  <a:latin typeface="Cambria Math"/>
                                </a:rPr>
                                <m:t>𝒃</m:t>
                              </m:r>
                              <m:r>
                                <a:rPr lang="en-GB" sz="2000" b="1" i="1" smtClean="0">
                                  <a:latin typeface="Cambria Math"/>
                                </a:rPr>
                                <m:t>+</m:t>
                              </m:r>
                              <m:r>
                                <a:rPr lang="en-GB" sz="2000" b="1" i="1" smtClean="0">
                                  <a:latin typeface="Cambria Math"/>
                                </a:rPr>
                                <m:t>𝒄</m:t>
                              </m:r>
                            </m:e>
                          </m:d>
                          <m:r>
                            <a:rPr lang="en-GB" sz="2000" b="1" i="1" smtClean="0">
                              <a:latin typeface="Cambria Math"/>
                            </a:rPr>
                            <m:t>𝒙</m:t>
                          </m:r>
                          <m:r>
                            <a:rPr lang="en-GB" sz="2000" b="1" i="1" smtClean="0">
                              <a:latin typeface="Cambria Math"/>
                            </a:rPr>
                            <m:t>+</m:t>
                          </m:r>
                          <m:d>
                            <m:dPr>
                              <m:ctrlPr>
                                <a:rPr lang="en-GB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2000" b="1" i="1" smtClean="0">
                                  <a:latin typeface="Cambria Math"/>
                                </a:rPr>
                                <m:t>𝒂𝒃</m:t>
                              </m:r>
                              <m:r>
                                <a:rPr lang="en-GB" sz="2000" b="1" i="1" smtClean="0">
                                  <a:latin typeface="Cambria Math"/>
                                </a:rPr>
                                <m:t>+</m:t>
                              </m:r>
                              <m:r>
                                <a:rPr lang="en-GB" sz="2000" b="1" i="1" smtClean="0">
                                  <a:latin typeface="Cambria Math"/>
                                </a:rPr>
                                <m:t>𝒃𝒄</m:t>
                              </m:r>
                              <m:r>
                                <a:rPr lang="en-GB" sz="2000" b="1" i="1" smtClean="0">
                                  <a:latin typeface="Cambria Math"/>
                                </a:rPr>
                                <m:t>+</m:t>
                              </m:r>
                              <m:r>
                                <a:rPr lang="en-GB" sz="2000" b="1" i="1" smtClean="0">
                                  <a:latin typeface="Cambria Math"/>
                                </a:rPr>
                                <m:t>𝒄𝒂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en-GB" sz="2000" b="1" dirty="0"/>
              </a:p>
              <a:p>
                <a:endParaRPr lang="en-GB" sz="2000" b="1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1" i="1" smtClean="0">
                          <a:latin typeface="Cambria Math"/>
                        </a:rPr>
                        <m:t>𝟐</m:t>
                      </m:r>
                      <m:d>
                        <m:dPr>
                          <m:begChr m:val="["/>
                          <m:endChr m:val="]"/>
                          <m:ctrlPr>
                            <a:rPr lang="en-GB" sz="2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en-GB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2000" b="1" i="1" smtClean="0">
                                  <a:latin typeface="Cambria Math"/>
                                </a:rPr>
                                <m:t>𝒂</m:t>
                              </m:r>
                              <m:r>
                                <a:rPr lang="en-GB" sz="2000" b="1" i="1" smtClean="0">
                                  <a:latin typeface="Cambria Math"/>
                                </a:rPr>
                                <m:t>+</m:t>
                              </m:r>
                              <m:r>
                                <a:rPr lang="en-GB" sz="2000" b="1" i="1" smtClean="0">
                                  <a:latin typeface="Cambria Math"/>
                                </a:rPr>
                                <m:t>𝒃</m:t>
                              </m:r>
                              <m:r>
                                <a:rPr lang="en-GB" sz="2000" b="1" i="1" smtClean="0">
                                  <a:latin typeface="Cambria Math"/>
                                </a:rPr>
                                <m:t>+</m:t>
                              </m:r>
                              <m:r>
                                <a:rPr lang="en-GB" sz="2000" b="1" i="1" smtClean="0">
                                  <a:latin typeface="Cambria Math"/>
                                </a:rPr>
                                <m:t>𝒄</m:t>
                              </m:r>
                            </m:e>
                          </m:d>
                          <m:d>
                            <m:dPr>
                              <m:ctrlPr>
                                <a:rPr lang="en-GB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GB" sz="20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000" b="1" i="1" smtClean="0">
                                      <a:latin typeface="Cambria Math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GB" sz="2000" b="1" i="1" smtClean="0">
                                      <a:latin typeface="Cambria Math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GB" sz="2000" b="1" i="1" smtClean="0">
                                  <a:latin typeface="Cambria Math"/>
                                </a:rPr>
                                <m:t>+</m:t>
                              </m:r>
                              <m:r>
                                <a:rPr lang="en-GB" sz="2000" b="1" i="1" smtClean="0">
                                  <a:latin typeface="Cambria Math"/>
                                </a:rPr>
                                <m:t>𝒙</m:t>
                              </m:r>
                            </m:e>
                          </m:d>
                          <m:r>
                            <a:rPr lang="en-GB" sz="2000" b="1" i="1" smtClean="0">
                              <a:latin typeface="Cambria Math"/>
                            </a:rPr>
                            <m:t>+</m:t>
                          </m:r>
                          <m:d>
                            <m:dPr>
                              <m:ctrlPr>
                                <a:rPr lang="en-GB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2000" b="1" i="1" smtClean="0">
                                  <a:latin typeface="Cambria Math"/>
                                </a:rPr>
                                <m:t>𝒂𝒃</m:t>
                              </m:r>
                              <m:r>
                                <a:rPr lang="en-GB" sz="2000" b="1" i="1" smtClean="0">
                                  <a:latin typeface="Cambria Math"/>
                                </a:rPr>
                                <m:t>+</m:t>
                              </m:r>
                              <m:r>
                                <a:rPr lang="en-GB" sz="2000" b="1" i="1" smtClean="0">
                                  <a:latin typeface="Cambria Math"/>
                                </a:rPr>
                                <m:t>𝒃𝒄</m:t>
                              </m:r>
                              <m:r>
                                <a:rPr lang="en-GB" sz="2000" b="1" i="1" smtClean="0">
                                  <a:latin typeface="Cambria Math"/>
                                </a:rPr>
                                <m:t>+</m:t>
                              </m:r>
                              <m:r>
                                <a:rPr lang="en-GB" sz="2000" b="1" i="1" smtClean="0">
                                  <a:latin typeface="Cambria Math"/>
                                </a:rPr>
                                <m:t>𝒄𝒂</m:t>
                              </m:r>
                            </m:e>
                          </m:d>
                          <m:d>
                            <m:dPr>
                              <m:ctrlPr>
                                <a:rPr lang="en-GB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2000" b="1" i="1" smtClean="0">
                                  <a:latin typeface="Cambria Math"/>
                                </a:rPr>
                                <m:t>𝒙</m:t>
                              </m:r>
                              <m:r>
                                <a:rPr lang="en-GB" sz="2000" b="1" i="1" smtClean="0">
                                  <a:latin typeface="Cambria Math"/>
                                </a:rPr>
                                <m:t>+</m:t>
                              </m:r>
                              <m:r>
                                <a:rPr lang="en-GB" sz="2000" b="1" i="1" smtClean="0">
                                  <a:latin typeface="Cambria Math"/>
                                </a:rPr>
                                <m:t>𝟏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en-GB" sz="2000" b="1" dirty="0"/>
              </a:p>
              <a:p>
                <a:endParaRPr lang="en-GB" sz="2000" b="1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1" i="1">
                          <a:latin typeface="Cambria Math"/>
                        </a:rPr>
                        <m:t>𝟐</m:t>
                      </m:r>
                      <m:d>
                        <m:dPr>
                          <m:begChr m:val="["/>
                          <m:endChr m:val="]"/>
                          <m:ctrlPr>
                            <a:rPr lang="en-GB" sz="20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en-GB" sz="2000" b="1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2000" b="1" i="1">
                                  <a:latin typeface="Cambria Math"/>
                                </a:rPr>
                                <m:t>𝒂</m:t>
                              </m:r>
                              <m:r>
                                <a:rPr lang="en-GB" sz="2000" b="1" i="1">
                                  <a:latin typeface="Cambria Math"/>
                                </a:rPr>
                                <m:t>+</m:t>
                              </m:r>
                              <m:r>
                                <a:rPr lang="en-GB" sz="2000" b="1" i="1">
                                  <a:latin typeface="Cambria Math"/>
                                </a:rPr>
                                <m:t>𝒃</m:t>
                              </m:r>
                              <m:r>
                                <a:rPr lang="en-GB" sz="2000" b="1" i="1">
                                  <a:latin typeface="Cambria Math"/>
                                </a:rPr>
                                <m:t>+</m:t>
                              </m:r>
                              <m:r>
                                <a:rPr lang="en-GB" sz="2000" b="1" i="1">
                                  <a:latin typeface="Cambria Math"/>
                                </a:rPr>
                                <m:t>𝒄</m:t>
                              </m:r>
                            </m:e>
                          </m:d>
                          <m:r>
                            <a:rPr lang="en-GB" sz="2000" b="1" i="1" smtClean="0">
                              <a:latin typeface="Cambria Math"/>
                            </a:rPr>
                            <m:t>𝒙</m:t>
                          </m:r>
                          <m:d>
                            <m:dPr>
                              <m:ctrlPr>
                                <a:rPr lang="en-GB" sz="2000" b="1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2000" b="1" i="1">
                                  <a:latin typeface="Cambria Math"/>
                                </a:rPr>
                                <m:t>𝒙</m:t>
                              </m:r>
                              <m:r>
                                <a:rPr lang="en-GB" sz="2000" b="1" i="1" smtClean="0">
                                  <a:latin typeface="Cambria Math"/>
                                </a:rPr>
                                <m:t>+</m:t>
                              </m:r>
                              <m:r>
                                <a:rPr lang="en-GB" sz="2000" b="1" i="1" smtClean="0">
                                  <a:latin typeface="Cambria Math"/>
                                </a:rPr>
                                <m:t>𝟏</m:t>
                              </m:r>
                            </m:e>
                          </m:d>
                          <m:r>
                            <a:rPr lang="en-GB" sz="2000" b="1" i="1">
                              <a:latin typeface="Cambria Math"/>
                            </a:rPr>
                            <m:t>+</m:t>
                          </m:r>
                          <m:d>
                            <m:dPr>
                              <m:ctrlPr>
                                <a:rPr lang="en-GB" sz="2000" b="1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2000" b="1" i="1">
                                  <a:latin typeface="Cambria Math"/>
                                </a:rPr>
                                <m:t>𝒂𝒃</m:t>
                              </m:r>
                              <m:r>
                                <a:rPr lang="en-GB" sz="2000" b="1" i="1">
                                  <a:latin typeface="Cambria Math"/>
                                </a:rPr>
                                <m:t>+</m:t>
                              </m:r>
                              <m:r>
                                <a:rPr lang="en-GB" sz="2000" b="1" i="1">
                                  <a:latin typeface="Cambria Math"/>
                                </a:rPr>
                                <m:t>𝒃𝒄</m:t>
                              </m:r>
                              <m:r>
                                <a:rPr lang="en-GB" sz="2000" b="1" i="1">
                                  <a:latin typeface="Cambria Math"/>
                                </a:rPr>
                                <m:t>+</m:t>
                              </m:r>
                              <m:r>
                                <a:rPr lang="en-GB" sz="2000" b="1" i="1">
                                  <a:latin typeface="Cambria Math"/>
                                </a:rPr>
                                <m:t>𝒄𝒂</m:t>
                              </m:r>
                            </m:e>
                          </m:d>
                          <m:d>
                            <m:dPr>
                              <m:ctrlPr>
                                <a:rPr lang="en-GB" sz="2000" b="1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2000" b="1" i="1">
                                  <a:latin typeface="Cambria Math"/>
                                </a:rPr>
                                <m:t>𝒙</m:t>
                              </m:r>
                              <m:r>
                                <a:rPr lang="en-GB" sz="2000" b="1" i="1">
                                  <a:latin typeface="Cambria Math"/>
                                </a:rPr>
                                <m:t>+</m:t>
                              </m:r>
                              <m:r>
                                <a:rPr lang="en-GB" sz="2000" b="1" i="1">
                                  <a:latin typeface="Cambria Math"/>
                                </a:rPr>
                                <m:t>𝟏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en-GB" sz="2000" b="1" dirty="0"/>
              </a:p>
              <a:p>
                <a:endParaRPr lang="en-GB" sz="2000" b="1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1" i="1">
                          <a:latin typeface="Cambria Math"/>
                        </a:rPr>
                        <m:t>𝟐</m:t>
                      </m:r>
                      <m:d>
                        <m:dPr>
                          <m:begChr m:val="["/>
                          <m:endChr m:val="]"/>
                          <m:ctrlPr>
                            <a:rPr lang="en-GB" sz="20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en-GB" sz="2000" b="1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2000" b="1" i="1">
                                  <a:latin typeface="Cambria Math"/>
                                </a:rPr>
                                <m:t>𝒂</m:t>
                              </m:r>
                              <m:r>
                                <a:rPr lang="en-GB" sz="2000" b="1" i="1">
                                  <a:latin typeface="Cambria Math"/>
                                </a:rPr>
                                <m:t>+</m:t>
                              </m:r>
                              <m:r>
                                <a:rPr lang="en-GB" sz="2000" b="1" i="1">
                                  <a:latin typeface="Cambria Math"/>
                                </a:rPr>
                                <m:t>𝒃</m:t>
                              </m:r>
                              <m:r>
                                <a:rPr lang="en-GB" sz="2000" b="1" i="1">
                                  <a:latin typeface="Cambria Math"/>
                                </a:rPr>
                                <m:t>+</m:t>
                              </m:r>
                              <m:r>
                                <a:rPr lang="en-GB" sz="2000" b="1" i="1">
                                  <a:latin typeface="Cambria Math"/>
                                </a:rPr>
                                <m:t>𝒄</m:t>
                              </m:r>
                            </m:e>
                          </m:d>
                          <m:r>
                            <a:rPr lang="en-GB" sz="2000" b="1" i="1" smtClean="0">
                              <a:latin typeface="Cambria Math"/>
                            </a:rPr>
                            <m:t>𝒙</m:t>
                          </m:r>
                          <m:r>
                            <a:rPr lang="en-GB" sz="2000" b="1" i="1">
                              <a:latin typeface="Cambria Math"/>
                            </a:rPr>
                            <m:t>+</m:t>
                          </m:r>
                          <m:d>
                            <m:dPr>
                              <m:ctrlPr>
                                <a:rPr lang="en-GB" sz="2000" b="1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2000" b="1" i="1">
                                  <a:latin typeface="Cambria Math"/>
                                </a:rPr>
                                <m:t>𝒂𝒃</m:t>
                              </m:r>
                              <m:r>
                                <a:rPr lang="en-GB" sz="2000" b="1" i="1">
                                  <a:latin typeface="Cambria Math"/>
                                </a:rPr>
                                <m:t>+</m:t>
                              </m:r>
                              <m:r>
                                <a:rPr lang="en-GB" sz="2000" b="1" i="1">
                                  <a:latin typeface="Cambria Math"/>
                                </a:rPr>
                                <m:t>𝒃𝒄</m:t>
                              </m:r>
                              <m:r>
                                <a:rPr lang="en-GB" sz="2000" b="1" i="1">
                                  <a:latin typeface="Cambria Math"/>
                                </a:rPr>
                                <m:t>+</m:t>
                              </m:r>
                              <m:r>
                                <a:rPr lang="en-GB" sz="2000" b="1" i="1">
                                  <a:latin typeface="Cambria Math"/>
                                </a:rPr>
                                <m:t>𝒄𝒂</m:t>
                              </m:r>
                            </m:e>
                          </m:d>
                        </m:e>
                      </m:d>
                      <m:d>
                        <m:dPr>
                          <m:ctrlPr>
                            <a:rPr lang="en-GB" sz="2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000" b="1" i="1" smtClean="0">
                              <a:latin typeface="Cambria Math"/>
                            </a:rPr>
                            <m:t>𝒙</m:t>
                          </m:r>
                          <m:r>
                            <a:rPr lang="en-GB" sz="2000" b="1" i="1" smtClean="0">
                              <a:latin typeface="Cambria Math"/>
                            </a:rPr>
                            <m:t>+</m:t>
                          </m:r>
                          <m:r>
                            <a:rPr lang="en-GB" sz="2000" b="1" i="1" smtClean="0">
                              <a:latin typeface="Cambria Math"/>
                            </a:rPr>
                            <m:t>𝟏</m:t>
                          </m:r>
                        </m:e>
                      </m:d>
                    </m:oMath>
                  </m:oMathPara>
                </a14:m>
                <a:endParaRPr lang="en-GB" sz="2000" b="1" dirty="0"/>
              </a:p>
              <a:p>
                <a:endParaRPr lang="en-GB" sz="2000" b="1" dirty="0"/>
              </a:p>
              <a:p>
                <a:pPr algn="ctr"/>
                <a:r>
                  <a:rPr lang="en-GB" sz="2000" dirty="0">
                    <a:latin typeface="Comic Sans MS" panose="030F0702030302020204" pitchFamily="66" charset="0"/>
                  </a:rPr>
                  <a:t>So</a:t>
                </a:r>
                <a:r>
                  <a:rPr lang="en-GB" sz="2000" b="1" dirty="0"/>
                  <a:t>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2000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000" b="1" i="1" smtClean="0">
                            <a:latin typeface="Cambria Math"/>
                          </a:rPr>
                          <m:t>𝒙</m:t>
                        </m:r>
                        <m:r>
                          <a:rPr lang="en-GB" sz="2000" b="1" i="1" smtClean="0">
                            <a:latin typeface="Cambria Math"/>
                          </a:rPr>
                          <m:t>+</m:t>
                        </m:r>
                        <m:r>
                          <a:rPr lang="en-GB" sz="2000" b="1" i="1" smtClean="0">
                            <a:latin typeface="Cambria Math"/>
                          </a:rPr>
                          <m:t>𝟏</m:t>
                        </m:r>
                      </m:e>
                    </m:d>
                  </m:oMath>
                </a14:m>
                <a:r>
                  <a:rPr lang="en-GB" sz="2000" b="1" dirty="0"/>
                  <a:t> </a:t>
                </a:r>
                <a:r>
                  <a:rPr lang="en-GB" sz="2000" dirty="0">
                    <a:latin typeface="Comic Sans MS" panose="030F0702030302020204" pitchFamily="66" charset="0"/>
                  </a:rPr>
                  <a:t> is always a factor.</a:t>
                </a:r>
              </a:p>
              <a:p>
                <a:endParaRPr lang="en-GB" sz="2000" b="1" dirty="0"/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1329575"/>
                <a:ext cx="9144000" cy="4520084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1033263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96356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CB82F-A494-437B-AC28-92AD2FE8F6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Note to Teacher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68C2B02-0BF6-4A89-AA53-1C722C1C897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GB" dirty="0"/>
                  <a:t>There is a spreadsheet so that you can input any values of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GB" dirty="0"/>
                  <a:t>,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GB" dirty="0"/>
                  <a:t> and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en-GB" dirty="0"/>
                  <a:t>.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68C2B02-0BF6-4A89-AA53-1C722C1C89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852" t="-1752" r="-185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698281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99785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868958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BRACKETS OUT, BRACKETS IN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8260" y="908720"/>
            <a:ext cx="868221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omic Sans MS" panose="030F0702030302020204" pitchFamily="66" charset="0"/>
              </a:rPr>
              <a:t>Pick three different, non-zero integers between -5 and 5 that don’t sum to zero.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>
                <a:latin typeface="Comic Sans MS" panose="030F0702030302020204" pitchFamily="66" charset="0"/>
              </a:rPr>
              <a:t>Place all of the permutations of these numbers in the boxes below.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348880"/>
            <a:ext cx="4123531" cy="40155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7" name="Straight Connector 6"/>
          <p:cNvCxnSpPr/>
          <p:nvPr/>
        </p:nvCxnSpPr>
        <p:spPr>
          <a:xfrm>
            <a:off x="4591075" y="6364465"/>
            <a:ext cx="4157389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0" y="6488668"/>
            <a:ext cx="7681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SIC_9</a:t>
            </a:r>
          </a:p>
        </p:txBody>
      </p:sp>
    </p:spTree>
    <p:extLst>
      <p:ext uri="{BB962C8B-B14F-4D97-AF65-F5344CB8AC3E}">
        <p14:creationId xmlns:p14="http://schemas.microsoft.com/office/powerpoint/2010/main" val="40334301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256</TotalTime>
  <Words>369</Words>
  <Application>Microsoft Office PowerPoint</Application>
  <PresentationFormat>On-screen Show (4:3)</PresentationFormat>
  <Paragraphs>65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Bradley Hand ITC</vt:lpstr>
      <vt:lpstr>Calibri</vt:lpstr>
      <vt:lpstr>Cambria Math</vt:lpstr>
      <vt:lpstr>Comic Sans MS</vt:lpstr>
      <vt:lpstr>Office Theme</vt:lpstr>
      <vt:lpstr>Brackets out, brackets in</vt:lpstr>
      <vt:lpstr>BRACKETS OUT, BRACKETS IN</vt:lpstr>
      <vt:lpstr>BRACKETS OUT, BRACKETS IN</vt:lpstr>
      <vt:lpstr>BRACKETS OUT, BRACKETS IN</vt:lpstr>
      <vt:lpstr>BRACKETS OUT, BRACKETS IN</vt:lpstr>
      <vt:lpstr>PowerPoint Presentation</vt:lpstr>
      <vt:lpstr>Note to Teacher</vt:lpstr>
      <vt:lpstr>Resources</vt:lpstr>
      <vt:lpstr>BRACKETS OUT, BRACKETS IN</vt:lpstr>
      <vt:lpstr>BRACKETS OUT, BRACKETS IN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Brackets out, brackets in</dc:title>
  <dc:creator>John</dc:creator>
  <cp:lastModifiedBy>John Burke</cp:lastModifiedBy>
  <cp:revision>18</cp:revision>
  <cp:lastPrinted>2014-08-12T13:13:59Z</cp:lastPrinted>
  <dcterms:created xsi:type="dcterms:W3CDTF">2012-12-04T22:47:26Z</dcterms:created>
  <dcterms:modified xsi:type="dcterms:W3CDTF">2020-10-31T13:27:04Z</dcterms:modified>
</cp:coreProperties>
</file>